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5" r:id="rId4"/>
  </p:sldMasterIdLst>
  <p:notesMasterIdLst>
    <p:notesMasterId r:id="rId22"/>
  </p:notesMasterIdLst>
  <p:sldIdLst>
    <p:sldId id="2146847097" r:id="rId5"/>
    <p:sldId id="2146847054" r:id="rId6"/>
    <p:sldId id="262" r:id="rId7"/>
    <p:sldId id="263" r:id="rId8"/>
    <p:sldId id="265" r:id="rId9"/>
    <p:sldId id="2146847059" r:id="rId10"/>
    <p:sldId id="2146847067" r:id="rId11"/>
    <p:sldId id="266" r:id="rId12"/>
    <p:sldId id="2146847069" r:id="rId13"/>
    <p:sldId id="2146847061" r:id="rId14"/>
    <p:sldId id="2146847062" r:id="rId15"/>
    <p:sldId id="2146847098" r:id="rId16"/>
    <p:sldId id="2146847099" r:id="rId17"/>
    <p:sldId id="268" r:id="rId18"/>
    <p:sldId id="2146847092" r:id="rId19"/>
    <p:sldId id="2146847091" r:id="rId20"/>
    <p:sldId id="21468470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9C7287-06A9-A614-40BD-05530F5E1D5B}" name="Guest User" initials="GU" userId="S::urn:spo:tenantanon#ad06ef22-d6dc-4a55-b4c1-c3a158f5f14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384D"/>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16-01-2026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E254F1-4415-47BF-9E91-C5D4B9A33350}" type="slidenum">
              <a:rPr lang="en-IN" smtClean="0"/>
              <a:t>3</a:t>
            </a:fld>
            <a:endParaRPr lang="en-IN"/>
          </a:p>
        </p:txBody>
      </p:sp>
    </p:spTree>
    <p:extLst>
      <p:ext uri="{BB962C8B-B14F-4D97-AF65-F5344CB8AC3E}">
        <p14:creationId xmlns:p14="http://schemas.microsoft.com/office/powerpoint/2010/main" val="186223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E254F1-4415-47BF-9E91-C5D4B9A33350}" type="slidenum">
              <a:rPr lang="en-IN" smtClean="0"/>
              <a:t>4</a:t>
            </a:fld>
            <a:endParaRPr lang="en-IN"/>
          </a:p>
        </p:txBody>
      </p:sp>
    </p:spTree>
    <p:extLst>
      <p:ext uri="{BB962C8B-B14F-4D97-AF65-F5344CB8AC3E}">
        <p14:creationId xmlns:p14="http://schemas.microsoft.com/office/powerpoint/2010/main" val="791007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12575099-B3AD-44D7-919B-BCB6DC3E7F21}" type="datetimeFigureOut">
              <a:rPr lang="en-US" dirty="0"/>
              <a:t>1/16/2026</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567775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115DA-6CBC-4AEF-A85F-371C66916CF8}" type="datetimeFigureOut">
              <a:rPr lang="en-US" dirty="0"/>
              <a:t>1/16/2026</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293417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A6007E4-95E8-4ABC-B20B-51235318A487}" type="datetimeFigureOut">
              <a:rPr lang="en-US" dirty="0"/>
              <a:t>1/16/2026</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2234302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A4BF121-2723-4D35-ADA9-215CD054C4BC}" type="datetimeFigureOut">
              <a:rPr lang="en-US" dirty="0"/>
              <a:t>1/16/2026</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6880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C54F54BA-4BC6-480F-839C-951A49B248A9}" type="datetimeFigureOut">
              <a:rPr lang="en-US" dirty="0"/>
              <a:t>1/16/2026</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403347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0F9DD0EA-4726-4440-BF9D-E88296FC3068}" type="datetimeFigureOut">
              <a:rPr lang="en-US" dirty="0"/>
              <a:t>1/16/2026</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127358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9CAD10D-99D1-46B2-A85A-C16850FCF8CF}" type="datetimeFigureOut">
              <a:rPr lang="en-US" dirty="0"/>
              <a:t>1/16/2026</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785361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48C67E51-34D6-4E3D-8F41-CC63EA446EDD}" type="datetimeFigureOut">
              <a:rPr lang="en-US" dirty="0"/>
              <a:t>1/16/2026</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358860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8D49E550-CE3F-497F-B953-7DE0932F91C0}" type="datetimeFigureOut">
              <a:rPr lang="en-US" dirty="0"/>
              <a:t>1/16/2026</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949144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17A0BF4-BAA0-4539-95F2-9C4277F97478}" type="datetimeFigureOut">
              <a:rPr lang="en-US" dirty="0"/>
              <a:t>1/16/2026</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003128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noChangeAspect="1"/>
          </p:cNvSpPr>
          <p:nvPr>
            <p:ph type="pic" idx="1"/>
          </p:nvPr>
        </p:nvSpPr>
        <p:spPr>
          <a:xfrm>
            <a:off x="5183188" y="1066800"/>
            <a:ext cx="6172200" cy="47942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2E9884E-D945-496C-84BE-49C61F78F9EC}" type="datetimeFigureOut">
              <a:rPr lang="en-US" dirty="0"/>
              <a:t>1/16/2026</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E30AF5A0-43BB-4336-8627-9123B9144D80}" type="slidenum">
              <a:rPr lang="en-US" dirty="0"/>
              <a:t>‹#›</a:t>
            </a:fld>
            <a:endParaRPr lang="en-US"/>
          </a:p>
        </p:txBody>
      </p:sp>
    </p:spTree>
    <p:extLst>
      <p:ext uri="{BB962C8B-B14F-4D97-AF65-F5344CB8AC3E}">
        <p14:creationId xmlns:p14="http://schemas.microsoft.com/office/powerpoint/2010/main" val="1382696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CD438618-DEE5-47CF-A8B2-A9E090D503CD}" type="datetimeFigureOut">
              <a:rPr lang="en-US" dirty="0"/>
              <a:t>1/16/2026</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
              </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E30AF5A0-43BB-4336-8627-9123B9144D80}" type="slidenum">
              <a:rPr lang="en-US" dirty="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882568"/>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i-student-travel-planner.streamlit.app/" TargetMode="External"/><Relationship Id="rId2" Type="http://schemas.openxmlformats.org/officeDocument/2006/relationships/hyperlink" Target="https://github.com/Manav373/AI-Student-Travel-Plann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92C4-54B0-2580-F85F-894C1246512F}"/>
              </a:ext>
            </a:extLst>
          </p:cNvPr>
          <p:cNvSpPr>
            <a:spLocks noGrp="1"/>
          </p:cNvSpPr>
          <p:nvPr>
            <p:ph type="ctrTitle"/>
          </p:nvPr>
        </p:nvSpPr>
        <p:spPr>
          <a:xfrm>
            <a:off x="712094" y="822302"/>
            <a:ext cx="10169565" cy="5707708"/>
          </a:xfrm>
        </p:spPr>
        <p:txBody>
          <a:bodyPr/>
          <a:lstStyle/>
          <a:p>
            <a:pPr algn="ctr"/>
            <a:r>
              <a:rPr lang="en-US" b="1" dirty="0">
                <a:solidFill>
                  <a:schemeClr val="accent4"/>
                </a:solidFill>
              </a:rPr>
              <a:t>Handwritten Digit Recognition</a:t>
            </a:r>
            <a:endParaRPr lang="en-US" dirty="0">
              <a:solidFill>
                <a:schemeClr val="accent4"/>
              </a:solidFill>
            </a:endParaRPr>
          </a:p>
          <a:p>
            <a:pPr algn="ctr"/>
            <a:br>
              <a:rPr lang="en-US" sz="2400" b="1" dirty="0">
                <a:solidFill>
                  <a:schemeClr val="accent1">
                    <a:lumMod val="75000"/>
                  </a:schemeClr>
                </a:solidFill>
                <a:latin typeface="Arial"/>
                <a:cs typeface="Arial"/>
              </a:rPr>
            </a:br>
            <a:r>
              <a:rPr lang="en-US" sz="2400" dirty="0">
                <a:solidFill>
                  <a:schemeClr val="bg2">
                    <a:lumMod val="10000"/>
                  </a:schemeClr>
                </a:solidFill>
                <a:latin typeface="Arial"/>
                <a:cs typeface="Arial"/>
              </a:rPr>
              <a:t>AI/ML Internship Project – </a:t>
            </a:r>
            <a:r>
              <a:rPr lang="en-US" sz="2400" dirty="0" err="1">
                <a:solidFill>
                  <a:schemeClr val="bg2">
                    <a:lumMod val="10000"/>
                  </a:schemeClr>
                </a:solidFill>
                <a:latin typeface="Arial"/>
                <a:cs typeface="Arial"/>
              </a:rPr>
              <a:t>Edunet</a:t>
            </a:r>
            <a:r>
              <a:rPr lang="en-US" sz="2400" dirty="0">
                <a:solidFill>
                  <a:schemeClr val="bg2">
                    <a:lumMod val="10000"/>
                  </a:schemeClr>
                </a:solidFill>
                <a:latin typeface="Arial"/>
                <a:cs typeface="Arial"/>
              </a:rPr>
              <a:t> Foundation</a:t>
            </a:r>
          </a:p>
          <a:p>
            <a:endParaRPr lang="en-US" dirty="0"/>
          </a:p>
        </p:txBody>
      </p:sp>
      <p:sp>
        <p:nvSpPr>
          <p:cNvPr id="3" name="Subtitle 2">
            <a:extLst>
              <a:ext uri="{FF2B5EF4-FFF2-40B4-BE49-F238E27FC236}">
                <a16:creationId xmlns:a16="http://schemas.microsoft.com/office/drawing/2014/main" id="{90C5DC00-4525-A78F-4AFE-15EE67C06040}"/>
              </a:ext>
            </a:extLst>
          </p:cNvPr>
          <p:cNvSpPr>
            <a:spLocks noGrp="1"/>
          </p:cNvSpPr>
          <p:nvPr>
            <p:ph type="subTitle" idx="1"/>
          </p:nvPr>
        </p:nvSpPr>
        <p:spPr>
          <a:xfrm>
            <a:off x="991577" y="3673875"/>
            <a:ext cx="8808049" cy="2117325"/>
          </a:xfrm>
        </p:spPr>
        <p:txBody>
          <a:bodyPr vert="horz" lIns="91440" tIns="45720" rIns="91440" bIns="45720" rtlCol="0" anchor="b">
            <a:normAutofit/>
          </a:bodyPr>
          <a:lstStyle/>
          <a:p>
            <a:pPr>
              <a:lnSpc>
                <a:spcPct val="100000"/>
              </a:lnSpc>
              <a:spcBef>
                <a:spcPts val="0"/>
              </a:spcBef>
            </a:pPr>
            <a:r>
              <a:rPr lang="en-US" b="1" dirty="0">
                <a:solidFill>
                  <a:schemeClr val="accent5">
                    <a:lumMod val="76000"/>
                  </a:schemeClr>
                </a:solidFill>
                <a:latin typeface="Arial"/>
                <a:cs typeface="Arial"/>
              </a:rPr>
              <a:t>PRESENTED BY:</a:t>
            </a:r>
            <a:r>
              <a:rPr lang="en-US" b="1" dirty="0">
                <a:solidFill>
                  <a:schemeClr val="accent1">
                    <a:lumMod val="75000"/>
                  </a:schemeClr>
                </a:solidFill>
                <a:latin typeface="Arial"/>
                <a:cs typeface="Arial"/>
              </a:rPr>
              <a:t> </a:t>
            </a:r>
            <a:endParaRPr lang="en-US" dirty="0">
              <a:solidFill>
                <a:schemeClr val="accent1">
                  <a:lumMod val="75000"/>
                </a:schemeClr>
              </a:solidFill>
              <a:latin typeface="Arial"/>
              <a:cs typeface="Arial"/>
            </a:endParaRPr>
          </a:p>
          <a:p>
            <a:pPr>
              <a:lnSpc>
                <a:spcPct val="100000"/>
              </a:lnSpc>
              <a:spcBef>
                <a:spcPts val="0"/>
              </a:spcBef>
            </a:pPr>
            <a:endParaRPr lang="en-US" dirty="0">
              <a:solidFill>
                <a:schemeClr val="accent5">
                  <a:lumMod val="49000"/>
                </a:schemeClr>
              </a:solidFill>
              <a:latin typeface="Arial"/>
              <a:cs typeface="Arial"/>
            </a:endParaRPr>
          </a:p>
          <a:p>
            <a:pPr>
              <a:lnSpc>
                <a:spcPct val="100000"/>
              </a:lnSpc>
              <a:spcBef>
                <a:spcPts val="0"/>
              </a:spcBef>
            </a:pPr>
            <a:r>
              <a:rPr lang="en-US" b="1" dirty="0">
                <a:solidFill>
                  <a:schemeClr val="accent5">
                    <a:lumMod val="49000"/>
                  </a:schemeClr>
                </a:solidFill>
                <a:latin typeface="Arial"/>
                <a:cs typeface="Arial"/>
              </a:rPr>
              <a:t>Student Name – Panchal Manav </a:t>
            </a:r>
            <a:r>
              <a:rPr lang="en-US" b="1" dirty="0" err="1">
                <a:solidFill>
                  <a:schemeClr val="accent5">
                    <a:lumMod val="49000"/>
                  </a:schemeClr>
                </a:solidFill>
                <a:latin typeface="Arial"/>
                <a:cs typeface="Arial"/>
              </a:rPr>
              <a:t>Ketanbhai</a:t>
            </a:r>
            <a:r>
              <a:rPr lang="en-US" b="1" dirty="0">
                <a:solidFill>
                  <a:schemeClr val="accent5">
                    <a:lumMod val="49000"/>
                  </a:schemeClr>
                </a:solidFill>
                <a:latin typeface="Arial"/>
                <a:cs typeface="Arial"/>
              </a:rPr>
              <a:t> </a:t>
            </a:r>
          </a:p>
          <a:p>
            <a:pPr>
              <a:lnSpc>
                <a:spcPct val="100000"/>
              </a:lnSpc>
              <a:spcBef>
                <a:spcPts val="0"/>
              </a:spcBef>
            </a:pPr>
            <a:r>
              <a:rPr lang="en-US" b="1" dirty="0">
                <a:solidFill>
                  <a:schemeClr val="accent5">
                    <a:lumMod val="49000"/>
                  </a:schemeClr>
                </a:solidFill>
                <a:latin typeface="Arial"/>
                <a:cs typeface="Arial"/>
              </a:rPr>
              <a:t>Course Name  – </a:t>
            </a:r>
            <a:endParaRPr lang="en-US" dirty="0">
              <a:solidFill>
                <a:schemeClr val="accent5">
                  <a:lumMod val="49000"/>
                </a:schemeClr>
              </a:solidFill>
            </a:endParaRPr>
          </a:p>
          <a:p>
            <a:pPr>
              <a:lnSpc>
                <a:spcPct val="100000"/>
              </a:lnSpc>
              <a:spcBef>
                <a:spcPts val="0"/>
              </a:spcBef>
            </a:pPr>
            <a:r>
              <a:rPr lang="en-US" b="1" dirty="0">
                <a:solidFill>
                  <a:schemeClr val="accent5">
                    <a:lumMod val="49000"/>
                  </a:schemeClr>
                </a:solidFill>
                <a:latin typeface="Arial"/>
                <a:cs typeface="Arial"/>
              </a:rPr>
              <a:t>College Name  </a:t>
            </a:r>
            <a:r>
              <a:rPr lang="en-US" sz="2100" b="1" dirty="0">
                <a:solidFill>
                  <a:schemeClr val="accent5">
                    <a:lumMod val="49000"/>
                  </a:schemeClr>
                </a:solidFill>
                <a:latin typeface="Arial"/>
                <a:cs typeface="Arial"/>
              </a:rPr>
              <a:t>–</a:t>
            </a:r>
            <a:r>
              <a:rPr lang="en-US" sz="2100" b="1" dirty="0">
                <a:solidFill>
                  <a:schemeClr val="accent1">
                    <a:lumMod val="75000"/>
                  </a:schemeClr>
                </a:solidFill>
                <a:latin typeface="Arial"/>
                <a:cs typeface="Arial"/>
              </a:rPr>
              <a:t> Silver Oak University </a:t>
            </a:r>
            <a:endParaRPr lang="en-US" sz="2100" b="1" dirty="0">
              <a:solidFill>
                <a:schemeClr val="accent1">
                  <a:lumMod val="75000"/>
                </a:schemeClr>
              </a:solidFill>
              <a:latin typeface="Arial"/>
              <a:ea typeface="+mn-lt"/>
              <a:cs typeface="Arial"/>
            </a:endParaRPr>
          </a:p>
        </p:txBody>
      </p:sp>
      <p:sp>
        <p:nvSpPr>
          <p:cNvPr id="4" name="Date Placeholder 3">
            <a:extLst>
              <a:ext uri="{FF2B5EF4-FFF2-40B4-BE49-F238E27FC236}">
                <a16:creationId xmlns:a16="http://schemas.microsoft.com/office/drawing/2014/main" id="{35ABAE76-FD2F-74A4-937C-9BC951779306}"/>
              </a:ext>
            </a:extLst>
          </p:cNvPr>
          <p:cNvSpPr>
            <a:spLocks noGrp="1"/>
          </p:cNvSpPr>
          <p:nvPr>
            <p:ph type="dt" sz="half" idx="10"/>
          </p:nvPr>
        </p:nvSpPr>
        <p:spPr/>
        <p:txBody>
          <a:bodyPr/>
          <a:lstStyle/>
          <a:p>
            <a:fld id="{0CB7EF7B-7BC5-4B07-AF10-8CF35A04AF12}" type="datetime1">
              <a:rPr lang="en-US"/>
              <a:t>1/16/2026</a:t>
            </a:fld>
            <a:endParaRPr lang="en-US"/>
          </a:p>
        </p:txBody>
      </p:sp>
      <p:sp>
        <p:nvSpPr>
          <p:cNvPr id="5" name="Footer Placeholder 4">
            <a:extLst>
              <a:ext uri="{FF2B5EF4-FFF2-40B4-BE49-F238E27FC236}">
                <a16:creationId xmlns:a16="http://schemas.microsoft.com/office/drawing/2014/main" id="{8655429E-93A2-2430-2E44-1DBAC9D14D25}"/>
              </a:ext>
            </a:extLst>
          </p:cNvPr>
          <p:cNvSpPr>
            <a:spLocks noGrp="1"/>
          </p:cNvSpPr>
          <p:nvPr>
            <p:ph type="ftr" sz="quarter" idx="11"/>
          </p:nvPr>
        </p:nvSpPr>
        <p:spPr/>
        <p:txBody>
          <a:bodyPr/>
          <a:lstStyle/>
          <a:p>
            <a:r>
              <a:rPr lang="en-US"/>
              <a:t>
              </a:t>
            </a:r>
          </a:p>
        </p:txBody>
      </p:sp>
    </p:spTree>
    <p:extLst>
      <p:ext uri="{BB962C8B-B14F-4D97-AF65-F5344CB8AC3E}">
        <p14:creationId xmlns:p14="http://schemas.microsoft.com/office/powerpoint/2010/main" val="1346115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7056-60E4-D595-E326-5DD75CD1B659}"/>
              </a:ext>
            </a:extLst>
          </p:cNvPr>
          <p:cNvSpPr>
            <a:spLocks noGrp="1"/>
          </p:cNvSpPr>
          <p:nvPr>
            <p:ph type="title"/>
          </p:nvPr>
        </p:nvSpPr>
        <p:spPr>
          <a:xfrm>
            <a:off x="917242" y="825848"/>
            <a:ext cx="10691265" cy="685515"/>
          </a:xfrm>
        </p:spPr>
        <p:txBody>
          <a:bodyPr>
            <a:normAutofit fontScale="90000"/>
          </a:bodyPr>
          <a:lstStyle/>
          <a:p>
            <a:r>
              <a:rPr lang="en-US" dirty="0">
                <a:solidFill>
                  <a:schemeClr val="bg2">
                    <a:lumMod val="49000"/>
                  </a:schemeClr>
                </a:solidFill>
                <a:latin typeface="Arial"/>
                <a:cs typeface="Arial"/>
              </a:rPr>
              <a:t>RESULTS</a:t>
            </a:r>
          </a:p>
        </p:txBody>
      </p:sp>
      <p:sp>
        <p:nvSpPr>
          <p:cNvPr id="4" name="Content Placeholder 3">
            <a:extLst>
              <a:ext uri="{FF2B5EF4-FFF2-40B4-BE49-F238E27FC236}">
                <a16:creationId xmlns:a16="http://schemas.microsoft.com/office/drawing/2014/main" id="{B2931FB4-3525-BE4E-8298-38955E44F0F7}"/>
              </a:ext>
            </a:extLst>
          </p:cNvPr>
          <p:cNvSpPr>
            <a:spLocks noGrp="1"/>
          </p:cNvSpPr>
          <p:nvPr>
            <p:ph idx="1"/>
          </p:nvPr>
        </p:nvSpPr>
        <p:spPr>
          <a:xfrm>
            <a:off x="747908" y="1629767"/>
            <a:ext cx="10691265" cy="4512452"/>
          </a:xfrm>
        </p:spPr>
        <p:txBody>
          <a:bodyPr vert="horz" lIns="91440" tIns="45720" rIns="91440" bIns="45720" rtlCol="0" anchor="t">
            <a:noAutofit/>
          </a:bodyPr>
          <a:lstStyle/>
          <a:p>
            <a:pPr lvl="0" eaLnBrk="0" fontAlgn="base" hangingPunct="0">
              <a:lnSpc>
                <a:spcPct val="150000"/>
              </a:lnSpc>
              <a:spcBef>
                <a:spcPct val="0"/>
              </a:spcBef>
              <a:spcAft>
                <a:spcPct val="0"/>
              </a:spcAft>
            </a:pPr>
            <a:r>
              <a:rPr lang="en-US" altLang="en-US" sz="1800" dirty="0">
                <a:latin typeface="Arial" panose="020B0604020202020204" pitchFamily="34" charset="0"/>
              </a:rPr>
              <a:t>The AI-Powered Student Travel Planner successfully generates personalized travel itineraries based  on user inputs.</a:t>
            </a:r>
          </a:p>
          <a:p>
            <a:pPr lvl="0" eaLnBrk="0" fontAlgn="base" hangingPunct="0">
              <a:lnSpc>
                <a:spcPct val="150000"/>
              </a:lnSpc>
              <a:spcBef>
                <a:spcPct val="0"/>
              </a:spcBef>
              <a:spcAft>
                <a:spcPct val="0"/>
              </a:spcAft>
            </a:pPr>
            <a:r>
              <a:rPr lang="en-US" altLang="en-US" sz="1800" dirty="0">
                <a:latin typeface="Arial" panose="020B0604020202020204" pitchFamily="34" charset="0"/>
              </a:rPr>
              <a:t>The system produces </a:t>
            </a:r>
            <a:r>
              <a:rPr lang="en-US" altLang="en-US" sz="1800" b="1" dirty="0">
                <a:latin typeface="Arial" panose="020B0604020202020204" pitchFamily="34" charset="0"/>
              </a:rPr>
              <a:t>day-wise travel plans</a:t>
            </a:r>
            <a:r>
              <a:rPr lang="en-US" altLang="en-US" sz="1800" dirty="0">
                <a:latin typeface="Arial" panose="020B0604020202020204" pitchFamily="34" charset="0"/>
              </a:rPr>
              <a:t> within a few seconds.</a:t>
            </a:r>
          </a:p>
          <a:p>
            <a:pPr lvl="0" eaLnBrk="0" fontAlgn="base" hangingPunct="0">
              <a:lnSpc>
                <a:spcPct val="150000"/>
              </a:lnSpc>
              <a:spcBef>
                <a:spcPct val="0"/>
              </a:spcBef>
              <a:spcAft>
                <a:spcPct val="0"/>
              </a:spcAft>
            </a:pPr>
            <a:r>
              <a:rPr lang="en-US" altLang="en-US" sz="1800" dirty="0">
                <a:latin typeface="Arial" panose="020B0604020202020204" pitchFamily="34" charset="0"/>
              </a:rPr>
              <a:t>Budget allocation strictly follows the </a:t>
            </a:r>
            <a:r>
              <a:rPr lang="en-US" altLang="en-US" sz="1800" b="1" dirty="0">
                <a:latin typeface="Arial" panose="020B0604020202020204" pitchFamily="34" charset="0"/>
              </a:rPr>
              <a:t>user-defined total budget</a:t>
            </a:r>
            <a:r>
              <a:rPr lang="en-US" altLang="en-US" sz="1800" dirty="0">
                <a:latin typeface="Arial" panose="020B0604020202020204" pitchFamily="34" charset="0"/>
              </a:rPr>
              <a:t> using zero-based budgeting.</a:t>
            </a:r>
          </a:p>
          <a:p>
            <a:pPr lvl="0" eaLnBrk="0" fontAlgn="base" hangingPunct="0">
              <a:lnSpc>
                <a:spcPct val="150000"/>
              </a:lnSpc>
              <a:spcBef>
                <a:spcPct val="0"/>
              </a:spcBef>
              <a:spcAft>
                <a:spcPct val="0"/>
              </a:spcAft>
            </a:pPr>
            <a:r>
              <a:rPr lang="en-US" altLang="en-US" sz="1800" dirty="0">
                <a:latin typeface="Arial" panose="020B0604020202020204" pitchFamily="34" charset="0"/>
              </a:rPr>
              <a:t>Generated itineraries adapt dynamically to different interests such as adventure, food, or relaxation.</a:t>
            </a:r>
          </a:p>
          <a:p>
            <a:pPr lvl="0" eaLnBrk="0" fontAlgn="base" hangingPunct="0">
              <a:lnSpc>
                <a:spcPct val="150000"/>
              </a:lnSpc>
              <a:spcBef>
                <a:spcPct val="0"/>
              </a:spcBef>
              <a:spcAft>
                <a:spcPct val="0"/>
              </a:spcAft>
            </a:pPr>
            <a:r>
              <a:rPr lang="en-US" altLang="en-US" sz="1800" dirty="0">
                <a:latin typeface="Arial" panose="020B0604020202020204" pitchFamily="34" charset="0"/>
              </a:rPr>
              <a:t>Interactive maps accurately display travel routes and location markers.</a:t>
            </a:r>
          </a:p>
          <a:p>
            <a:pPr lvl="0" eaLnBrk="0" fontAlgn="base" hangingPunct="0">
              <a:lnSpc>
                <a:spcPct val="150000"/>
              </a:lnSpc>
              <a:spcBef>
                <a:spcPct val="0"/>
              </a:spcBef>
              <a:spcAft>
                <a:spcPct val="0"/>
              </a:spcAft>
            </a:pPr>
            <a:r>
              <a:rPr lang="en-US" altLang="en-US" sz="1800" dirty="0">
                <a:latin typeface="Arial" panose="020B0604020202020204" pitchFamily="34" charset="0"/>
              </a:rPr>
              <a:t>Route distances and travel paths are correctly calculated using routing services.</a:t>
            </a:r>
          </a:p>
          <a:p>
            <a:pPr lvl="0" eaLnBrk="0" fontAlgn="base" hangingPunct="0">
              <a:lnSpc>
                <a:spcPct val="150000"/>
              </a:lnSpc>
              <a:spcBef>
                <a:spcPct val="0"/>
              </a:spcBef>
              <a:spcAft>
                <a:spcPct val="0"/>
              </a:spcAft>
            </a:pPr>
            <a:r>
              <a:rPr lang="en-US" altLang="en-US" sz="1800" dirty="0">
                <a:latin typeface="Arial" panose="020B0604020202020204" pitchFamily="34" charset="0"/>
              </a:rPr>
              <a:t>Budget breakdown charts clearly visualize expense distribution across categories.</a:t>
            </a:r>
          </a:p>
          <a:p>
            <a:pPr lvl="0" eaLnBrk="0" fontAlgn="base" hangingPunct="0">
              <a:lnSpc>
                <a:spcPct val="150000"/>
              </a:lnSpc>
              <a:spcBef>
                <a:spcPct val="0"/>
              </a:spcBef>
              <a:spcAft>
                <a:spcPct val="0"/>
              </a:spcAft>
            </a:pPr>
            <a:r>
              <a:rPr lang="en-US" altLang="en-US" sz="1800" dirty="0">
                <a:latin typeface="Arial" panose="020B0604020202020204" pitchFamily="34" charset="0"/>
              </a:rPr>
              <a:t>The application performs reliably with fast response time and consistent outputs.</a:t>
            </a:r>
          </a:p>
          <a:p>
            <a:pPr lvl="0" eaLnBrk="0" fontAlgn="base" hangingPunct="0">
              <a:lnSpc>
                <a:spcPct val="150000"/>
              </a:lnSpc>
              <a:spcBef>
                <a:spcPct val="0"/>
              </a:spcBef>
              <a:spcAft>
                <a:spcPct val="0"/>
              </a:spcAft>
            </a:pPr>
            <a:r>
              <a:rPr lang="en-US" altLang="en-US" sz="1800" dirty="0">
                <a:latin typeface="Arial" panose="020B0604020202020204" pitchFamily="34" charset="0"/>
              </a:rPr>
              <a:t>Overall results demonstrate effective integration of AI, budgeting logic, and geospatial visualization.</a:t>
            </a:r>
          </a:p>
        </p:txBody>
      </p:sp>
    </p:spTree>
    <p:extLst>
      <p:ext uri="{BB962C8B-B14F-4D97-AF65-F5344CB8AC3E}">
        <p14:creationId xmlns:p14="http://schemas.microsoft.com/office/powerpoint/2010/main" val="238264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D3528B-FDBE-795B-BCB1-1D6665B675AA}"/>
              </a:ext>
            </a:extLst>
          </p:cNvPr>
          <p:cNvSpPr>
            <a:spLocks noGrp="1"/>
          </p:cNvSpPr>
          <p:nvPr>
            <p:ph idx="1"/>
          </p:nvPr>
        </p:nvSpPr>
        <p:spPr>
          <a:xfrm>
            <a:off x="521341" y="1127715"/>
            <a:ext cx="10870559" cy="4801499"/>
          </a:xfrm>
        </p:spPr>
        <p:txBody>
          <a:bodyPr vert="horz" lIns="91440" tIns="45720" rIns="91440" bIns="45720" rtlCol="0" anchor="t">
            <a:normAutofit/>
          </a:bodyPr>
          <a:lstStyle/>
          <a:p>
            <a:pPr marL="0" indent="0">
              <a:buNone/>
            </a:pPr>
            <a:endParaRPr lang="en-GB" sz="2800"/>
          </a:p>
          <a:p>
            <a:pPr marL="0" indent="0">
              <a:buNone/>
            </a:pPr>
            <a:endParaRPr lang="en-GB" sz="2800"/>
          </a:p>
        </p:txBody>
      </p:sp>
      <p:pic>
        <p:nvPicPr>
          <p:cNvPr id="7" name="Picture 6">
            <a:extLst>
              <a:ext uri="{FF2B5EF4-FFF2-40B4-BE49-F238E27FC236}">
                <a16:creationId xmlns:a16="http://schemas.microsoft.com/office/drawing/2014/main" id="{28560745-8531-B89E-A77D-933E0658BF44}"/>
              </a:ext>
            </a:extLst>
          </p:cNvPr>
          <p:cNvPicPr>
            <a:picLocks noChangeAspect="1"/>
          </p:cNvPicPr>
          <p:nvPr/>
        </p:nvPicPr>
        <p:blipFill>
          <a:blip r:embed="rId2"/>
          <a:stretch>
            <a:fillRect/>
          </a:stretch>
        </p:blipFill>
        <p:spPr>
          <a:xfrm>
            <a:off x="0" y="400013"/>
            <a:ext cx="12192000" cy="6328138"/>
          </a:xfrm>
          <a:prstGeom prst="rect">
            <a:avLst/>
          </a:prstGeom>
        </p:spPr>
      </p:pic>
    </p:spTree>
    <p:extLst>
      <p:ext uri="{BB962C8B-B14F-4D97-AF65-F5344CB8AC3E}">
        <p14:creationId xmlns:p14="http://schemas.microsoft.com/office/powerpoint/2010/main" val="149017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C76C3-19CC-E725-C36B-668DEBC7CA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9B873E-87B5-6550-9B74-3FE62BB15898}"/>
              </a:ext>
            </a:extLst>
          </p:cNvPr>
          <p:cNvSpPr>
            <a:spLocks noGrp="1"/>
          </p:cNvSpPr>
          <p:nvPr>
            <p:ph idx="1"/>
          </p:nvPr>
        </p:nvSpPr>
        <p:spPr>
          <a:xfrm>
            <a:off x="521341" y="1127715"/>
            <a:ext cx="10870559" cy="4801499"/>
          </a:xfrm>
        </p:spPr>
        <p:txBody>
          <a:bodyPr vert="horz" lIns="91440" tIns="45720" rIns="91440" bIns="45720" rtlCol="0" anchor="t">
            <a:normAutofit/>
          </a:bodyPr>
          <a:lstStyle/>
          <a:p>
            <a:pPr marL="0" indent="0">
              <a:buNone/>
            </a:pPr>
            <a:endParaRPr lang="en-GB" sz="2800"/>
          </a:p>
          <a:p>
            <a:pPr marL="0" indent="0">
              <a:buNone/>
            </a:pPr>
            <a:endParaRPr lang="en-GB" sz="2800"/>
          </a:p>
        </p:txBody>
      </p:sp>
      <p:pic>
        <p:nvPicPr>
          <p:cNvPr id="4" name="Picture 3">
            <a:extLst>
              <a:ext uri="{FF2B5EF4-FFF2-40B4-BE49-F238E27FC236}">
                <a16:creationId xmlns:a16="http://schemas.microsoft.com/office/drawing/2014/main" id="{18DA405D-7288-CB0B-6908-8348911FB14D}"/>
              </a:ext>
            </a:extLst>
          </p:cNvPr>
          <p:cNvPicPr>
            <a:picLocks noChangeAspect="1"/>
          </p:cNvPicPr>
          <p:nvPr/>
        </p:nvPicPr>
        <p:blipFill>
          <a:blip r:embed="rId2"/>
          <a:stretch>
            <a:fillRect/>
          </a:stretch>
        </p:blipFill>
        <p:spPr>
          <a:xfrm>
            <a:off x="0" y="277758"/>
            <a:ext cx="12192000" cy="6302483"/>
          </a:xfrm>
          <a:prstGeom prst="rect">
            <a:avLst/>
          </a:prstGeom>
        </p:spPr>
      </p:pic>
    </p:spTree>
    <p:extLst>
      <p:ext uri="{BB962C8B-B14F-4D97-AF65-F5344CB8AC3E}">
        <p14:creationId xmlns:p14="http://schemas.microsoft.com/office/powerpoint/2010/main" val="3618173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9C40-79EC-ECED-F9D7-2B4B8C4FDD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C9919-C7B0-841A-F49F-AE1E43981A6D}"/>
              </a:ext>
            </a:extLst>
          </p:cNvPr>
          <p:cNvSpPr>
            <a:spLocks noGrp="1"/>
          </p:cNvSpPr>
          <p:nvPr>
            <p:ph idx="1"/>
          </p:nvPr>
        </p:nvSpPr>
        <p:spPr>
          <a:xfrm>
            <a:off x="521341" y="1127715"/>
            <a:ext cx="10870559" cy="4801499"/>
          </a:xfrm>
        </p:spPr>
        <p:txBody>
          <a:bodyPr vert="horz" lIns="91440" tIns="45720" rIns="91440" bIns="45720" rtlCol="0" anchor="t">
            <a:normAutofit/>
          </a:bodyPr>
          <a:lstStyle/>
          <a:p>
            <a:pPr marL="0" indent="0">
              <a:buNone/>
            </a:pPr>
            <a:endParaRPr lang="en-GB" sz="2800"/>
          </a:p>
          <a:p>
            <a:pPr marL="0" indent="0">
              <a:buNone/>
            </a:pPr>
            <a:endParaRPr lang="en-GB" sz="2800"/>
          </a:p>
        </p:txBody>
      </p:sp>
      <p:pic>
        <p:nvPicPr>
          <p:cNvPr id="4" name="Picture 3">
            <a:extLst>
              <a:ext uri="{FF2B5EF4-FFF2-40B4-BE49-F238E27FC236}">
                <a16:creationId xmlns:a16="http://schemas.microsoft.com/office/drawing/2014/main" id="{E30A8020-1F2E-87D7-5260-A28380384AF6}"/>
              </a:ext>
            </a:extLst>
          </p:cNvPr>
          <p:cNvPicPr>
            <a:picLocks noChangeAspect="1"/>
          </p:cNvPicPr>
          <p:nvPr/>
        </p:nvPicPr>
        <p:blipFill>
          <a:blip r:embed="rId2"/>
          <a:stretch>
            <a:fillRect/>
          </a:stretch>
        </p:blipFill>
        <p:spPr>
          <a:xfrm>
            <a:off x="0" y="280935"/>
            <a:ext cx="12192000" cy="6296129"/>
          </a:xfrm>
          <a:prstGeom prst="rect">
            <a:avLst/>
          </a:prstGeom>
        </p:spPr>
      </p:pic>
    </p:spTree>
    <p:extLst>
      <p:ext uri="{BB962C8B-B14F-4D97-AF65-F5344CB8AC3E}">
        <p14:creationId xmlns:p14="http://schemas.microsoft.com/office/powerpoint/2010/main" val="772064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a:bodyPr>
          <a:lstStyle/>
          <a:p>
            <a:r>
              <a:rPr lang="en-US" sz="4400" b="1">
                <a:solidFill>
                  <a:schemeClr val="accent1"/>
                </a:solidFill>
                <a:latin typeface="Arial"/>
                <a:cs typeface="Arial"/>
              </a:rPr>
              <a:t>Conclusion</a:t>
            </a:r>
            <a:endParaRPr lang="en-US" sz="4400">
              <a:solidFill>
                <a:schemeClr val="accent1"/>
              </a:solidFill>
              <a:latin typeface="Univers Condensed"/>
              <a:cs typeface="Arial"/>
            </a:endParaRPr>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a:xfrm>
            <a:off x="700635" y="1439157"/>
            <a:ext cx="11029615" cy="4854752"/>
          </a:xfrm>
        </p:spPr>
        <p:txBody>
          <a:bodyPr vert="horz" lIns="91440" tIns="45720" rIns="91440" bIns="45720" rtlCol="0" anchor="ctr">
            <a:noAutofit/>
          </a:bodyPr>
          <a:lstStyle/>
          <a:p>
            <a:pPr marL="0" indent="0">
              <a:buNone/>
            </a:pPr>
            <a:r>
              <a:rPr lang="en-IN" sz="3200" dirty="0">
                <a:highlight>
                  <a:srgbClr val="FFFFFF"/>
                </a:highlight>
                <a:latin typeface="Arial" panose="020B0604020202020204" pitchFamily="34" charset="0"/>
                <a:cs typeface="Arial" panose="020B0604020202020204" pitchFamily="34" charset="0"/>
              </a:rPr>
              <a:t>The AI-Powered Student Travel Planner effectively demonstrates how Generative AI and geospatial technologies can simplify complex travel planning tasks. The system provides accurate, personalized, and budget-aware itineraries, making travel planning accessible and stress-free for students. This project highlights the practical application of AI in solving real-world problems.</a:t>
            </a:r>
            <a:endParaRPr lang="en-IN" sz="3200" dirty="0">
              <a:solidFill>
                <a:srgbClr val="0A0A0A"/>
              </a:solidFill>
              <a:highlight>
                <a:srgbClr val="FFFF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331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E0E13-7C0D-A8C8-C5D6-F21A5C5ED0A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A2CD106-677F-F4D2-A485-75D104AE2E9E}"/>
              </a:ext>
            </a:extLst>
          </p:cNvPr>
          <p:cNvSpPr>
            <a:spLocks noGrp="1"/>
          </p:cNvSpPr>
          <p:nvPr>
            <p:ph type="title"/>
          </p:nvPr>
        </p:nvSpPr>
        <p:spPr/>
        <p:txBody>
          <a:bodyPr>
            <a:normAutofit/>
          </a:bodyPr>
          <a:lstStyle/>
          <a:p>
            <a:r>
              <a:rPr lang="en-US" sz="4400" b="1" err="1">
                <a:solidFill>
                  <a:schemeClr val="accent1"/>
                </a:solidFill>
                <a:latin typeface="Arial"/>
                <a:cs typeface="Arial"/>
              </a:rPr>
              <a:t>FUture</a:t>
            </a:r>
            <a:r>
              <a:rPr lang="en-US" sz="4400" b="1">
                <a:solidFill>
                  <a:schemeClr val="accent1"/>
                </a:solidFill>
                <a:latin typeface="Arial"/>
                <a:cs typeface="Arial"/>
              </a:rPr>
              <a:t> scope</a:t>
            </a:r>
          </a:p>
        </p:txBody>
      </p:sp>
      <p:sp>
        <p:nvSpPr>
          <p:cNvPr id="4" name="Content Placeholder 3">
            <a:extLst>
              <a:ext uri="{FF2B5EF4-FFF2-40B4-BE49-F238E27FC236}">
                <a16:creationId xmlns:a16="http://schemas.microsoft.com/office/drawing/2014/main" id="{68834076-7EB6-5D66-B5E8-9047691EB849}"/>
              </a:ext>
            </a:extLst>
          </p:cNvPr>
          <p:cNvSpPr>
            <a:spLocks noGrp="1"/>
          </p:cNvSpPr>
          <p:nvPr>
            <p:ph idx="1"/>
          </p:nvPr>
        </p:nvSpPr>
        <p:spPr>
          <a:xfrm>
            <a:off x="700635" y="1833838"/>
            <a:ext cx="10691265" cy="3636088"/>
          </a:xfrm>
        </p:spPr>
        <p:txBody>
          <a:bodyPr vert="horz" lIns="91440" tIns="45720" rIns="91440" bIns="45720" rtlCol="0" anchor="t">
            <a:noAutofit/>
          </a:bodyPr>
          <a:lstStyle/>
          <a:p>
            <a:pPr lvl="0" eaLnBrk="0" fontAlgn="base" hangingPunct="0">
              <a:lnSpc>
                <a:spcPct val="150000"/>
              </a:lnSpc>
              <a:spcBef>
                <a:spcPct val="0"/>
              </a:spcBef>
              <a:spcAft>
                <a:spcPct val="0"/>
              </a:spcAft>
            </a:pPr>
            <a:r>
              <a:rPr lang="en-US" altLang="en-US" sz="2800" dirty="0">
                <a:latin typeface="Arial" panose="020B0604020202020204" pitchFamily="34" charset="0"/>
              </a:rPr>
              <a:t>Real-time price integration for hotels and transport</a:t>
            </a:r>
          </a:p>
          <a:p>
            <a:pPr lvl="0" eaLnBrk="0" fontAlgn="base" hangingPunct="0">
              <a:lnSpc>
                <a:spcPct val="150000"/>
              </a:lnSpc>
              <a:spcBef>
                <a:spcPct val="0"/>
              </a:spcBef>
              <a:spcAft>
                <a:spcPct val="0"/>
              </a:spcAft>
            </a:pPr>
            <a:r>
              <a:rPr lang="en-US" altLang="en-US" sz="2800" dirty="0">
                <a:latin typeface="Arial" panose="020B0604020202020204" pitchFamily="34" charset="0"/>
              </a:rPr>
              <a:t>Support for public transport and walking routes</a:t>
            </a:r>
          </a:p>
          <a:p>
            <a:pPr lvl="0" eaLnBrk="0" fontAlgn="base" hangingPunct="0">
              <a:lnSpc>
                <a:spcPct val="150000"/>
              </a:lnSpc>
              <a:spcBef>
                <a:spcPct val="0"/>
              </a:spcBef>
              <a:spcAft>
                <a:spcPct val="0"/>
              </a:spcAft>
            </a:pPr>
            <a:r>
              <a:rPr lang="en-US" altLang="en-US" sz="2800" dirty="0">
                <a:latin typeface="Arial" panose="020B0604020202020204" pitchFamily="34" charset="0"/>
              </a:rPr>
              <a:t>User login and saved itineraries</a:t>
            </a:r>
          </a:p>
          <a:p>
            <a:pPr lvl="0" eaLnBrk="0" fontAlgn="base" hangingPunct="0">
              <a:lnSpc>
                <a:spcPct val="150000"/>
              </a:lnSpc>
              <a:spcBef>
                <a:spcPct val="0"/>
              </a:spcBef>
              <a:spcAft>
                <a:spcPct val="0"/>
              </a:spcAft>
            </a:pPr>
            <a:r>
              <a:rPr lang="en-US" altLang="en-US" sz="2800" dirty="0">
                <a:latin typeface="Arial" panose="020B0604020202020204" pitchFamily="34" charset="0"/>
              </a:rPr>
              <a:t>PDF and shareable itinerary exports</a:t>
            </a:r>
          </a:p>
          <a:p>
            <a:pPr lvl="0" eaLnBrk="0" fontAlgn="base" hangingPunct="0">
              <a:lnSpc>
                <a:spcPct val="150000"/>
              </a:lnSpc>
              <a:spcBef>
                <a:spcPct val="0"/>
              </a:spcBef>
              <a:spcAft>
                <a:spcPct val="0"/>
              </a:spcAft>
            </a:pPr>
            <a:r>
              <a:rPr lang="en-US" altLang="en-US" sz="2800" dirty="0">
                <a:latin typeface="Arial" panose="020B0604020202020204" pitchFamily="34" charset="0"/>
              </a:rPr>
              <a:t>Mobile application version</a:t>
            </a:r>
          </a:p>
          <a:p>
            <a:pPr lvl="0" eaLnBrk="0" fontAlgn="base" hangingPunct="0">
              <a:lnSpc>
                <a:spcPct val="150000"/>
              </a:lnSpc>
              <a:spcBef>
                <a:spcPct val="0"/>
              </a:spcBef>
              <a:spcAft>
                <a:spcPct val="0"/>
              </a:spcAft>
            </a:pPr>
            <a:r>
              <a:rPr lang="en-US" altLang="en-US" sz="2800" dirty="0">
                <a:latin typeface="Arial" panose="020B0604020202020204" pitchFamily="34" charset="0"/>
              </a:rPr>
              <a:t>AI learning from past trips</a:t>
            </a:r>
          </a:p>
          <a:p>
            <a:pPr marL="0" indent="0">
              <a:buNone/>
            </a:pPr>
            <a:endParaRPr lang="en-US" sz="1800" dirty="0">
              <a:latin typeface="Arial"/>
              <a:cs typeface="Arial"/>
            </a:endParaRPr>
          </a:p>
        </p:txBody>
      </p:sp>
    </p:spTree>
    <p:extLst>
      <p:ext uri="{BB962C8B-B14F-4D97-AF65-F5344CB8AC3E}">
        <p14:creationId xmlns:p14="http://schemas.microsoft.com/office/powerpoint/2010/main" val="457854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C3512-C69A-DD34-2496-5BC49A7540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AD791F7-8ED9-6AB6-6440-3168452E8A5B}"/>
              </a:ext>
            </a:extLst>
          </p:cNvPr>
          <p:cNvSpPr>
            <a:spLocks noGrp="1"/>
          </p:cNvSpPr>
          <p:nvPr>
            <p:ph type="title"/>
          </p:nvPr>
        </p:nvSpPr>
        <p:spPr/>
        <p:txBody>
          <a:bodyPr>
            <a:normAutofit/>
          </a:bodyPr>
          <a:lstStyle/>
          <a:p>
            <a:r>
              <a:rPr lang="en-US" sz="4400" b="1">
                <a:solidFill>
                  <a:schemeClr val="accent1"/>
                </a:solidFill>
                <a:latin typeface="Arial"/>
                <a:cs typeface="Arial"/>
              </a:rPr>
              <a:t>references</a:t>
            </a:r>
          </a:p>
        </p:txBody>
      </p:sp>
      <p:sp>
        <p:nvSpPr>
          <p:cNvPr id="2" name="Content Placeholder 1">
            <a:extLst>
              <a:ext uri="{FF2B5EF4-FFF2-40B4-BE49-F238E27FC236}">
                <a16:creationId xmlns:a16="http://schemas.microsoft.com/office/drawing/2014/main" id="{4AA9CBDB-F43D-3FC6-ED09-B0D6160AA18D}"/>
              </a:ext>
            </a:extLst>
          </p:cNvPr>
          <p:cNvSpPr>
            <a:spLocks noGrp="1"/>
          </p:cNvSpPr>
          <p:nvPr>
            <p:ph idx="1"/>
          </p:nvPr>
        </p:nvSpPr>
        <p:spPr>
          <a:xfrm>
            <a:off x="803265" y="1157890"/>
            <a:ext cx="11029615" cy="4854752"/>
          </a:xfrm>
        </p:spPr>
        <p:txBody>
          <a:bodyPr vert="horz" lIns="91440" tIns="45720" rIns="91440" bIns="45720" rtlCol="0" anchor="ctr">
            <a:noAutofit/>
          </a:bodyPr>
          <a:lstStyle/>
          <a:p>
            <a:r>
              <a:rPr lang="en-IN" sz="2400" dirty="0" err="1">
                <a:highlight>
                  <a:srgbClr val="FFFFFF"/>
                </a:highlight>
                <a:latin typeface="Arial" panose="020B0604020202020204" pitchFamily="34" charset="0"/>
                <a:cs typeface="Arial" panose="020B0604020202020204" pitchFamily="34" charset="0"/>
              </a:rPr>
              <a:t>Groq</a:t>
            </a:r>
            <a:r>
              <a:rPr lang="en-IN" sz="2400" dirty="0">
                <a:highlight>
                  <a:srgbClr val="FFFFFF"/>
                </a:highlight>
                <a:latin typeface="Arial" panose="020B0604020202020204" pitchFamily="34" charset="0"/>
                <a:cs typeface="Arial" panose="020B0604020202020204" pitchFamily="34" charset="0"/>
              </a:rPr>
              <a:t> Cloud Documentation</a:t>
            </a:r>
          </a:p>
          <a:p>
            <a:r>
              <a:rPr lang="en-IN" sz="2400" dirty="0">
                <a:highlight>
                  <a:srgbClr val="FFFFFF"/>
                </a:highlight>
                <a:latin typeface="Arial" panose="020B0604020202020204" pitchFamily="34" charset="0"/>
                <a:cs typeface="Arial" panose="020B0604020202020204" pitchFamily="34" charset="0"/>
              </a:rPr>
              <a:t>Meta Llama-3 Model Documentation</a:t>
            </a:r>
          </a:p>
          <a:p>
            <a:r>
              <a:rPr lang="en-IN" sz="2400" dirty="0" err="1">
                <a:highlight>
                  <a:srgbClr val="FFFFFF"/>
                </a:highlight>
                <a:latin typeface="Arial" panose="020B0604020202020204" pitchFamily="34" charset="0"/>
                <a:cs typeface="Arial" panose="020B0604020202020204" pitchFamily="34" charset="0"/>
              </a:rPr>
              <a:t>Streamlit</a:t>
            </a:r>
            <a:r>
              <a:rPr lang="en-IN" sz="2400" dirty="0">
                <a:highlight>
                  <a:srgbClr val="FFFFFF"/>
                </a:highlight>
                <a:latin typeface="Arial" panose="020B0604020202020204" pitchFamily="34" charset="0"/>
                <a:cs typeface="Arial" panose="020B0604020202020204" pitchFamily="34" charset="0"/>
              </a:rPr>
              <a:t> Official Documentation</a:t>
            </a:r>
          </a:p>
          <a:p>
            <a:r>
              <a:rPr lang="en-IN" sz="2400" dirty="0">
                <a:highlight>
                  <a:srgbClr val="FFFFFF"/>
                </a:highlight>
                <a:latin typeface="Arial" panose="020B0604020202020204" pitchFamily="34" charset="0"/>
                <a:cs typeface="Arial" panose="020B0604020202020204" pitchFamily="34" charset="0"/>
              </a:rPr>
              <a:t>OpenStreetMap &amp; OSRM Documentation</a:t>
            </a:r>
          </a:p>
          <a:p>
            <a:r>
              <a:rPr lang="en-IN" sz="2400" dirty="0">
                <a:highlight>
                  <a:srgbClr val="FFFFFF"/>
                </a:highlight>
                <a:latin typeface="Arial" panose="020B0604020202020204" pitchFamily="34" charset="0"/>
                <a:cs typeface="Arial" panose="020B0604020202020204" pitchFamily="34" charset="0"/>
              </a:rPr>
              <a:t>Research papers on AI-based travel recommendation systems</a:t>
            </a:r>
          </a:p>
          <a:p>
            <a:pPr marL="0" indent="0">
              <a:buNone/>
            </a:pPr>
            <a:endParaRPr lang="en-IN" sz="1800" dirty="0">
              <a:solidFill>
                <a:srgbClr val="0A0A0A"/>
              </a:solidFill>
              <a:highlight>
                <a:srgbClr val="FFFFFF"/>
              </a:highlight>
              <a:latin typeface="Arial"/>
              <a:cs typeface="Arial"/>
            </a:endParaRPr>
          </a:p>
        </p:txBody>
      </p:sp>
    </p:spTree>
    <p:extLst>
      <p:ext uri="{BB962C8B-B14F-4D97-AF65-F5344CB8AC3E}">
        <p14:creationId xmlns:p14="http://schemas.microsoft.com/office/powerpoint/2010/main" val="213221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18F4-90FF-869B-D16A-31F40314E23F}"/>
              </a:ext>
            </a:extLst>
          </p:cNvPr>
          <p:cNvSpPr>
            <a:spLocks noGrp="1"/>
          </p:cNvSpPr>
          <p:nvPr>
            <p:ph type="title"/>
          </p:nvPr>
        </p:nvSpPr>
        <p:spPr>
          <a:xfrm>
            <a:off x="700635" y="922096"/>
            <a:ext cx="10691265" cy="822037"/>
          </a:xfrm>
        </p:spPr>
        <p:txBody>
          <a:bodyPr/>
          <a:lstStyle/>
          <a:p>
            <a:r>
              <a:rPr lang="en-US" dirty="0" err="1">
                <a:latin typeface="Univers Condensed"/>
                <a:cs typeface="Arial"/>
              </a:rPr>
              <a:t>Github</a:t>
            </a:r>
            <a:r>
              <a:rPr lang="en-US" dirty="0">
                <a:latin typeface="Univers Condensed"/>
                <a:cs typeface="Arial"/>
              </a:rPr>
              <a:t> link</a:t>
            </a:r>
            <a:endParaRPr lang="en-IN" dirty="0">
              <a:latin typeface="Univers Condensed"/>
              <a:cs typeface="Arial"/>
            </a:endParaRPr>
          </a:p>
        </p:txBody>
      </p:sp>
      <p:sp>
        <p:nvSpPr>
          <p:cNvPr id="3" name="Content Placeholder 2">
            <a:extLst>
              <a:ext uri="{FF2B5EF4-FFF2-40B4-BE49-F238E27FC236}">
                <a16:creationId xmlns:a16="http://schemas.microsoft.com/office/drawing/2014/main" id="{D728B4D2-2154-F20B-F64F-A6097D21B39F}"/>
              </a:ext>
            </a:extLst>
          </p:cNvPr>
          <p:cNvSpPr>
            <a:spLocks noGrp="1"/>
          </p:cNvSpPr>
          <p:nvPr>
            <p:ph idx="1"/>
          </p:nvPr>
        </p:nvSpPr>
        <p:spPr>
          <a:xfrm>
            <a:off x="750367" y="1705649"/>
            <a:ext cx="10691265" cy="822037"/>
          </a:xfrm>
        </p:spPr>
        <p:txBody>
          <a:bodyPr vert="horz" lIns="91440" tIns="45720" rIns="91440" bIns="45720" rtlCol="0" anchor="t">
            <a:normAutofit/>
          </a:bodyPr>
          <a:lstStyle/>
          <a:p>
            <a:r>
              <a:rPr lang="en-GB" sz="2800" u="sng" dirty="0">
                <a:ea typeface="+mn-lt"/>
                <a:cs typeface="+mn-lt"/>
                <a:hlinkClick r:id="rId2"/>
              </a:rPr>
              <a:t>https://github.com/Manav373/AI-Student-Travel-Planner</a:t>
            </a:r>
            <a:endParaRPr lang="en-GB" sz="2800" u="sng" dirty="0">
              <a:ea typeface="+mn-lt"/>
              <a:cs typeface="+mn-lt"/>
            </a:endParaRPr>
          </a:p>
        </p:txBody>
      </p:sp>
      <p:sp>
        <p:nvSpPr>
          <p:cNvPr id="4" name="Title 1">
            <a:extLst>
              <a:ext uri="{FF2B5EF4-FFF2-40B4-BE49-F238E27FC236}">
                <a16:creationId xmlns:a16="http://schemas.microsoft.com/office/drawing/2014/main" id="{F765BE32-313A-5795-A8E1-0F9BACE3E667}"/>
              </a:ext>
            </a:extLst>
          </p:cNvPr>
          <p:cNvSpPr txBox="1">
            <a:spLocks/>
          </p:cNvSpPr>
          <p:nvPr/>
        </p:nvSpPr>
        <p:spPr>
          <a:xfrm>
            <a:off x="700633" y="2420696"/>
            <a:ext cx="10691265" cy="82203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err="1">
                <a:latin typeface="Univers Condensed"/>
                <a:cs typeface="Arial"/>
              </a:rPr>
              <a:t>Steamlit</a:t>
            </a:r>
            <a:r>
              <a:rPr lang="en-US" dirty="0">
                <a:latin typeface="Univers Condensed"/>
                <a:cs typeface="Arial"/>
              </a:rPr>
              <a:t> link</a:t>
            </a:r>
            <a:endParaRPr lang="en-IN" dirty="0">
              <a:latin typeface="Univers Condensed"/>
              <a:cs typeface="Arial"/>
            </a:endParaRPr>
          </a:p>
        </p:txBody>
      </p:sp>
      <p:sp>
        <p:nvSpPr>
          <p:cNvPr id="5" name="Content Placeholder 2">
            <a:extLst>
              <a:ext uri="{FF2B5EF4-FFF2-40B4-BE49-F238E27FC236}">
                <a16:creationId xmlns:a16="http://schemas.microsoft.com/office/drawing/2014/main" id="{6DA00505-16DB-167B-5D72-825C25083C4D}"/>
              </a:ext>
            </a:extLst>
          </p:cNvPr>
          <p:cNvSpPr txBox="1">
            <a:spLocks/>
          </p:cNvSpPr>
          <p:nvPr/>
        </p:nvSpPr>
        <p:spPr>
          <a:xfrm>
            <a:off x="700632" y="3204249"/>
            <a:ext cx="10691265" cy="82203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GB" sz="2800" dirty="0">
                <a:ea typeface="+mn-lt"/>
                <a:cs typeface="+mn-lt"/>
                <a:hlinkClick r:id="rId3"/>
              </a:rPr>
              <a:t>https://ai-student-travel-planner.streamlit.app/</a:t>
            </a:r>
            <a:endParaRPr lang="en-GB" u="sng" dirty="0">
              <a:ea typeface="+mn-lt"/>
              <a:cs typeface="+mn-lt"/>
            </a:endParaRPr>
          </a:p>
        </p:txBody>
      </p:sp>
    </p:spTree>
    <p:extLst>
      <p:ext uri="{BB962C8B-B14F-4D97-AF65-F5344CB8AC3E}">
        <p14:creationId xmlns:p14="http://schemas.microsoft.com/office/powerpoint/2010/main" val="199590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9135" y="798550"/>
            <a:ext cx="10515600" cy="1325563"/>
          </a:xfrm>
        </p:spPr>
        <p:txBody>
          <a:bodyPr/>
          <a:lstStyle/>
          <a:p>
            <a:r>
              <a:rPr lang="en-US" b="1">
                <a:solidFill>
                  <a:schemeClr val="bg2">
                    <a:lumMod val="49000"/>
                  </a:schemeClr>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1046967" y="585541"/>
            <a:ext cx="8659951" cy="4007337"/>
          </a:xfrm>
        </p:spPr>
        <p:txBody>
          <a:bodyPr vert="horz" lIns="91440" tIns="45720" rIns="91440" bIns="45720" rtlCol="0" anchor="t">
            <a:noAutofit/>
          </a:bodyPr>
          <a:lstStyle/>
          <a:p>
            <a:pPr marL="0" indent="0">
              <a:buNone/>
            </a:pPr>
            <a:endParaRPr lang="en-US" sz="1800">
              <a:latin typeface="Arial"/>
              <a:cs typeface="Arial"/>
            </a:endParaRPr>
          </a:p>
          <a:p>
            <a:pPr marL="305435" indent="-305435"/>
            <a:endParaRPr lang="en-US" sz="1800" b="1" u="sng">
              <a:solidFill>
                <a:srgbClr val="000000"/>
              </a:solidFill>
              <a:highlight>
                <a:srgbClr val="FFFFFF"/>
              </a:highlight>
              <a:latin typeface="Arial"/>
              <a:ea typeface="+mn-lt"/>
              <a:cs typeface="Arial"/>
            </a:endParaRPr>
          </a:p>
          <a:p>
            <a:r>
              <a:rPr lang="en-US" sz="1800">
                <a:latin typeface="Arial"/>
                <a:ea typeface="+mn-lt"/>
                <a:cs typeface="+mn-lt"/>
              </a:rPr>
              <a:t>Introduction</a:t>
            </a:r>
            <a:endParaRPr lang="en-US" sz="1800" b="1">
              <a:latin typeface="Arial"/>
              <a:cs typeface="Arial"/>
            </a:endParaRPr>
          </a:p>
          <a:p>
            <a:r>
              <a:rPr lang="en-US" sz="1800">
                <a:latin typeface="Arial"/>
                <a:ea typeface="+mn-lt"/>
                <a:cs typeface="+mn-lt"/>
              </a:rPr>
              <a:t>Problem Statement</a:t>
            </a:r>
            <a:endParaRPr lang="en-US" sz="1800">
              <a:latin typeface="Arial"/>
              <a:cs typeface="Arial"/>
            </a:endParaRPr>
          </a:p>
          <a:p>
            <a:r>
              <a:rPr lang="en-US" sz="1800">
                <a:latin typeface="Arial"/>
                <a:ea typeface="+mn-lt"/>
                <a:cs typeface="+mn-lt"/>
              </a:rPr>
              <a:t>Proposed Solution</a:t>
            </a:r>
            <a:endParaRPr lang="en-US" sz="1800">
              <a:latin typeface="Arial"/>
              <a:cs typeface="Arial"/>
            </a:endParaRPr>
          </a:p>
          <a:p>
            <a:r>
              <a:rPr lang="en-US" sz="1800">
                <a:latin typeface="Arial"/>
                <a:ea typeface="+mn-lt"/>
                <a:cs typeface="+mn-lt"/>
              </a:rPr>
              <a:t>System Approach</a:t>
            </a:r>
            <a:endParaRPr lang="en-US" sz="1800">
              <a:latin typeface="Arial"/>
              <a:cs typeface="Arial"/>
            </a:endParaRPr>
          </a:p>
          <a:p>
            <a:r>
              <a:rPr lang="en-US" sz="1800">
                <a:latin typeface="Arial"/>
                <a:ea typeface="+mn-lt"/>
                <a:cs typeface="+mn-lt"/>
              </a:rPr>
              <a:t>Tools &amp; Technologies</a:t>
            </a:r>
            <a:endParaRPr lang="en-US" sz="1800">
              <a:latin typeface="Arial"/>
              <a:cs typeface="Arial"/>
            </a:endParaRPr>
          </a:p>
          <a:p>
            <a:r>
              <a:rPr lang="en-US" sz="1800" err="1">
                <a:latin typeface="Arial"/>
                <a:ea typeface="+mn-lt"/>
                <a:cs typeface="+mn-lt"/>
              </a:rPr>
              <a:t>Streamlit</a:t>
            </a:r>
            <a:r>
              <a:rPr lang="en-US" sz="1800">
                <a:latin typeface="Arial"/>
                <a:ea typeface="+mn-lt"/>
                <a:cs typeface="+mn-lt"/>
              </a:rPr>
              <a:t> Application Structure</a:t>
            </a:r>
            <a:endParaRPr lang="en-US" sz="1800">
              <a:latin typeface="Arial"/>
              <a:cs typeface="Arial"/>
            </a:endParaRPr>
          </a:p>
          <a:p>
            <a:r>
              <a:rPr lang="en-US" sz="1800">
                <a:latin typeface="Arial"/>
                <a:ea typeface="+mn-lt"/>
                <a:cs typeface="+mn-lt"/>
              </a:rPr>
              <a:t>System Architecture &amp; Deployment</a:t>
            </a:r>
            <a:endParaRPr lang="en-US" sz="1800">
              <a:latin typeface="Arial"/>
              <a:cs typeface="Arial"/>
            </a:endParaRPr>
          </a:p>
          <a:p>
            <a:r>
              <a:rPr lang="en-US" sz="1800">
                <a:latin typeface="Arial"/>
                <a:ea typeface="+mn-lt"/>
                <a:cs typeface="+mn-lt"/>
              </a:rPr>
              <a:t>Results &amp; Observations</a:t>
            </a:r>
            <a:endParaRPr lang="en-US" sz="1800">
              <a:latin typeface="Arial"/>
              <a:cs typeface="Arial"/>
            </a:endParaRPr>
          </a:p>
          <a:p>
            <a:r>
              <a:rPr lang="en-US" sz="1800">
                <a:latin typeface="Arial"/>
                <a:ea typeface="+mn-lt"/>
                <a:cs typeface="+mn-lt"/>
              </a:rPr>
              <a:t>Conclusion</a:t>
            </a:r>
            <a:endParaRPr lang="en-US" sz="1800">
              <a:latin typeface="Arial"/>
              <a:cs typeface="Arial"/>
            </a:endParaRPr>
          </a:p>
          <a:p>
            <a:r>
              <a:rPr lang="en-US" sz="1800">
                <a:latin typeface="Arial"/>
                <a:ea typeface="+mn-lt"/>
                <a:cs typeface="+mn-lt"/>
              </a:rPr>
              <a:t>Future Scope</a:t>
            </a:r>
            <a:endParaRPr lang="en-US" sz="1800">
              <a:latin typeface="Arial"/>
              <a:cs typeface="Arial"/>
            </a:endParaRPr>
          </a:p>
          <a:p>
            <a:r>
              <a:rPr lang="en-US" sz="1800">
                <a:latin typeface="Arial"/>
                <a:ea typeface="+mn-lt"/>
                <a:cs typeface="+mn-lt"/>
              </a:rPr>
              <a:t>References</a:t>
            </a:r>
            <a:endParaRPr lang="en-US" sz="1800">
              <a:latin typeface="Arial"/>
              <a:cs typeface="Arial"/>
            </a:endParaRPr>
          </a:p>
          <a:p>
            <a:pPr marL="305435" indent="-305435"/>
            <a:endParaRPr lang="en-US" sz="1800" b="1">
              <a:latin typeface="Arial"/>
              <a:cs typeface="Arial"/>
            </a:endParaRPr>
          </a:p>
          <a:p>
            <a:pPr marL="305435" indent="-305435"/>
            <a:endParaRPr lang="en-US" sz="180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750068" y="766019"/>
            <a:ext cx="11029616" cy="530296"/>
          </a:xfrm>
        </p:spPr>
        <p:txBody>
          <a:bodyPr>
            <a:normAutofit fontScale="90000"/>
          </a:bodyPr>
          <a:lstStyle/>
          <a:p>
            <a:r>
              <a:rPr lang="en-US" sz="4400" b="1" dirty="0">
                <a:solidFill>
                  <a:schemeClr val="bg2">
                    <a:lumMod val="49000"/>
                  </a:schemeClr>
                </a:solidFill>
                <a:latin typeface="Arial"/>
                <a:cs typeface="Arial"/>
              </a:rPr>
              <a:t>Problem Statement</a:t>
            </a:r>
            <a:endParaRPr lang="en-US" sz="4400" dirty="0">
              <a:solidFill>
                <a:schemeClr val="bg2">
                  <a:lumMod val="49000"/>
                </a:schemeClr>
              </a:solidFill>
              <a:latin typeface="Arial"/>
              <a:cs typeface="Arial"/>
            </a:endParaRPr>
          </a:p>
        </p:txBody>
      </p:sp>
      <p:sp>
        <p:nvSpPr>
          <p:cNvPr id="3" name="TextBox 2">
            <a:extLst>
              <a:ext uri="{FF2B5EF4-FFF2-40B4-BE49-F238E27FC236}">
                <a16:creationId xmlns:a16="http://schemas.microsoft.com/office/drawing/2014/main" id="{ABD4F7E0-FD17-A602-038D-550E9AD89DCC}"/>
              </a:ext>
            </a:extLst>
          </p:cNvPr>
          <p:cNvSpPr txBox="1"/>
          <p:nvPr/>
        </p:nvSpPr>
        <p:spPr>
          <a:xfrm>
            <a:off x="750068" y="1541327"/>
            <a:ext cx="11367368"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dirty="0">
                <a:latin typeface="Arial" panose="020B0604020202020204" pitchFamily="34" charset="0"/>
                <a:cs typeface="Arial" panose="020B0604020202020204" pitchFamily="34" charset="0"/>
              </a:rPr>
              <a:t>Students face significant challenges while planning trips due to limited budgets, lack of personalization, and scattered travel information across multiple platforms. Existing travel applications provide generic recommendations and do not strictly adhere to budget constraints. Additionally, students must manually calculate expenses, search locations, and plan routes separately. This leads to inefficient planning, wasted time, and poor budget management. Hence, there is a need for an intelligent system that can generate accurate, budget-aware, and personalized travel itineraries in a single platform.</a:t>
            </a:r>
            <a:endParaRPr lang="en-US" sz="2400" dirty="0">
              <a:latin typeface="Arial" panose="020B0604020202020204" pitchFamily="34" charset="0"/>
              <a:cs typeface="Arial" panose="020B0604020202020204" pitchFamily="34" charset="0"/>
            </a:endParaRPr>
          </a:p>
          <a:p>
            <a:pPr algn="ctr"/>
            <a:endParaRPr lang="en-US"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823097" y="770641"/>
            <a:ext cx="11029616" cy="530296"/>
          </a:xfrm>
        </p:spPr>
        <p:txBody>
          <a:bodyPr>
            <a:normAutofit fontScale="90000"/>
          </a:bodyPr>
          <a:lstStyle/>
          <a:p>
            <a:r>
              <a:rPr lang="en-US" sz="4400" b="1" dirty="0">
                <a:solidFill>
                  <a:schemeClr val="bg2">
                    <a:lumMod val="49000"/>
                  </a:schemeClr>
                </a:solidFill>
                <a:latin typeface="Arial"/>
                <a:cs typeface="Arial"/>
              </a:rPr>
              <a:t>Proposed Solution</a:t>
            </a:r>
            <a:endParaRPr lang="en-US" sz="4400" dirty="0">
              <a:solidFill>
                <a:schemeClr val="bg2">
                  <a:lumMod val="49000"/>
                </a:schemeClr>
              </a:solidFill>
              <a:latin typeface="Arial"/>
              <a:cs typeface="Arial"/>
            </a:endParaRPr>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05435" indent="-305435"/>
            <a:endParaRPr lang="en-IN" sz="1600" dirty="0"/>
          </a:p>
          <a:p>
            <a:pPr marL="305435" indent="-305435"/>
            <a:endParaRPr lang="en-IN" sz="1600" dirty="0"/>
          </a:p>
          <a:p>
            <a:pPr marL="305435" indent="-305435"/>
            <a:endParaRPr lang="en-IN" sz="1600" dirty="0"/>
          </a:p>
          <a:p>
            <a:pPr marL="0" indent="0">
              <a:buNone/>
            </a:pPr>
            <a:endParaRPr lang="en-IN" dirty="0"/>
          </a:p>
        </p:txBody>
      </p:sp>
      <p:sp>
        <p:nvSpPr>
          <p:cNvPr id="4" name="TextBox 3">
            <a:extLst>
              <a:ext uri="{FF2B5EF4-FFF2-40B4-BE49-F238E27FC236}">
                <a16:creationId xmlns:a16="http://schemas.microsoft.com/office/drawing/2014/main" id="{092901A7-B960-E89D-2363-90F4BC46FBA9}"/>
              </a:ext>
            </a:extLst>
          </p:cNvPr>
          <p:cNvSpPr txBox="1"/>
          <p:nvPr/>
        </p:nvSpPr>
        <p:spPr>
          <a:xfrm>
            <a:off x="1594424" y="3173680"/>
            <a:ext cx="8881241" cy="3100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77C7CC58-C909-E041-20DA-E462E40A2743}"/>
              </a:ext>
            </a:extLst>
          </p:cNvPr>
          <p:cNvSpPr txBox="1"/>
          <p:nvPr/>
        </p:nvSpPr>
        <p:spPr>
          <a:xfrm>
            <a:off x="441671" y="1617674"/>
            <a:ext cx="11818208" cy="41115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Collect user inputs such as destination, travel dates, total budget, and personal interests through a web interface.</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Validate and preprocess user inputs to ensure correct budget limits and trip duration.</a:t>
            </a:r>
          </a:p>
          <a:p>
            <a:pPr marL="34290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Apply a zero-based budgeting approach to divide the total budget into categories like transport , food , and accommodation.</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Use a Generative AI model (Llama-3 via </a:t>
            </a:r>
            <a:r>
              <a:rPr lang="en-US" altLang="en-US" sz="1600" dirty="0" err="1">
                <a:latin typeface="Arial" panose="020B0604020202020204" pitchFamily="34" charset="0"/>
              </a:rPr>
              <a:t>Groq</a:t>
            </a:r>
            <a:r>
              <a:rPr lang="en-US" altLang="en-US" sz="1600" dirty="0">
                <a:latin typeface="Arial" panose="020B0604020202020204" pitchFamily="34" charset="0"/>
              </a:rPr>
              <a:t> API) to generate a personalized, day-wise travel itinerary.</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Ensure the AI strictly follows budget constraints while generating travel plans.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Convert place names into geographic coordinates using geocoding services.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Display the final itinerary along with interactive maps and budget breakdown charts.</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Evaluate results based on budget accuracy, personalization quality, and user satisfaction.</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Calculate optimal travel routes and distances using routing algorithms (OSRM).</a:t>
            </a:r>
          </a:p>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sz="1600" dirty="0">
                <a:latin typeface="Arial" panose="020B0604020202020204" pitchFamily="34" charset="0"/>
              </a:rPr>
              <a:t> Improve the system through prompt tuning, budget logic optimization, and feature enhancements</a:t>
            </a:r>
            <a:endParaRPr lang="en-US" sz="1600" dirty="0"/>
          </a:p>
          <a:p>
            <a:pPr marL="342900" indent="-342900" algn="just">
              <a:lnSpc>
                <a:spcPct val="15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926632" y="710953"/>
            <a:ext cx="11029616" cy="530296"/>
          </a:xfrm>
        </p:spPr>
        <p:txBody>
          <a:bodyPr>
            <a:normAutofit fontScale="90000"/>
          </a:bodyPr>
          <a:lstStyle/>
          <a:p>
            <a:r>
              <a:rPr lang="en-US" sz="4000" b="1" dirty="0">
                <a:solidFill>
                  <a:schemeClr val="bg2">
                    <a:lumMod val="49000"/>
                  </a:schemeClr>
                </a:solidFill>
                <a:latin typeface="Arial"/>
                <a:ea typeface="+mj-lt"/>
                <a:cs typeface="Arial"/>
              </a:rPr>
              <a:t>System  Approach</a:t>
            </a:r>
            <a:endParaRPr lang="en-US" sz="4000" dirty="0">
              <a:solidFill>
                <a:schemeClr val="bg2">
                  <a:lumMod val="49000"/>
                </a:schemeClr>
              </a:solidFill>
              <a:latin typeface="Arial"/>
              <a:cs typeface="Calibri Light"/>
            </a:endParaRPr>
          </a:p>
        </p:txBody>
      </p:sp>
      <p:sp>
        <p:nvSpPr>
          <p:cNvPr id="4" name="Content Placeholder 3">
            <a:extLst>
              <a:ext uri="{FF2B5EF4-FFF2-40B4-BE49-F238E27FC236}">
                <a16:creationId xmlns:a16="http://schemas.microsoft.com/office/drawing/2014/main" id="{A06C4F75-F711-B0CD-1E17-3D46EA947093}"/>
              </a:ext>
            </a:extLst>
          </p:cNvPr>
          <p:cNvSpPr>
            <a:spLocks noGrp="1"/>
          </p:cNvSpPr>
          <p:nvPr>
            <p:ph idx="1"/>
          </p:nvPr>
        </p:nvSpPr>
        <p:spPr>
          <a:xfrm>
            <a:off x="459422" y="1241249"/>
            <a:ext cx="11334260" cy="3636088"/>
          </a:xfrm>
        </p:spPr>
        <p:txBody>
          <a:bodyPr vert="horz" lIns="91440" tIns="45720" rIns="91440" bIns="45720" rtlCol="0" anchor="t">
            <a:noAutofit/>
          </a:bodyPr>
          <a:lstStyle/>
          <a:p>
            <a:r>
              <a:rPr lang="en-IN" sz="1800" dirty="0">
                <a:latin typeface="Arial" panose="020B0604020202020204" pitchFamily="34" charset="0"/>
                <a:cs typeface="Arial" panose="020B0604020202020204" pitchFamily="34" charset="0"/>
              </a:rPr>
              <a:t>The system accepts user input such as destination, budget, number of travel days, and interests through the </a:t>
            </a:r>
            <a:r>
              <a:rPr lang="en-IN" sz="1800" dirty="0" err="1">
                <a:latin typeface="Arial" panose="020B0604020202020204" pitchFamily="34" charset="0"/>
                <a:cs typeface="Arial" panose="020B0604020202020204" pitchFamily="34" charset="0"/>
              </a:rPr>
              <a:t>Streamlit</a:t>
            </a:r>
            <a:r>
              <a:rPr lang="en-IN" sz="1800" dirty="0">
                <a:latin typeface="Arial" panose="020B0604020202020204" pitchFamily="34" charset="0"/>
                <a:cs typeface="Arial" panose="020B0604020202020204" pitchFamily="34" charset="0"/>
              </a:rPr>
              <a:t> web interface.</a:t>
            </a:r>
          </a:p>
          <a:p>
            <a:r>
              <a:rPr lang="en-IN" sz="1800" dirty="0">
                <a:latin typeface="Arial" panose="020B0604020202020204" pitchFamily="34" charset="0"/>
                <a:cs typeface="Arial" panose="020B0604020202020204" pitchFamily="34" charset="0"/>
              </a:rPr>
              <a:t>User inputs are validated to ensure correct values for budget and trip duration.</a:t>
            </a:r>
          </a:p>
          <a:p>
            <a:r>
              <a:rPr lang="en-IN" sz="1800" dirty="0">
                <a:latin typeface="Arial" panose="020B0604020202020204" pitchFamily="34" charset="0"/>
                <a:cs typeface="Arial" panose="020B0604020202020204" pitchFamily="34" charset="0"/>
              </a:rPr>
              <a:t>The total budget is divided into categories using a zero-based budgeting algorithm.</a:t>
            </a:r>
          </a:p>
          <a:p>
            <a:r>
              <a:rPr lang="en-IN" sz="1800" dirty="0">
                <a:latin typeface="Arial" panose="020B0604020202020204" pitchFamily="34" charset="0"/>
                <a:cs typeface="Arial" panose="020B0604020202020204" pitchFamily="34" charset="0"/>
              </a:rPr>
              <a:t>User constraints and preferences are sent to the Generative AI model via the </a:t>
            </a:r>
            <a:r>
              <a:rPr lang="en-IN" sz="1800" dirty="0" err="1">
                <a:latin typeface="Arial" panose="020B0604020202020204" pitchFamily="34" charset="0"/>
                <a:cs typeface="Arial" panose="020B0604020202020204" pitchFamily="34" charset="0"/>
              </a:rPr>
              <a:t>Groq</a:t>
            </a:r>
            <a:r>
              <a:rPr lang="en-IN" sz="1800" dirty="0">
                <a:latin typeface="Arial" panose="020B0604020202020204" pitchFamily="34" charset="0"/>
                <a:cs typeface="Arial" panose="020B0604020202020204" pitchFamily="34" charset="0"/>
              </a:rPr>
              <a:t> API.</a:t>
            </a:r>
          </a:p>
          <a:p>
            <a:r>
              <a:rPr lang="en-IN" sz="1800" dirty="0">
                <a:latin typeface="Arial" panose="020B0604020202020204" pitchFamily="34" charset="0"/>
                <a:cs typeface="Arial" panose="020B0604020202020204" pitchFamily="34" charset="0"/>
              </a:rPr>
              <a:t>The AI model </a:t>
            </a:r>
            <a:r>
              <a:rPr lang="en-IN" sz="1800" dirty="0" err="1">
                <a:latin typeface="Arial" panose="020B0604020202020204" pitchFamily="34" charset="0"/>
                <a:cs typeface="Arial" panose="020B0604020202020204" pitchFamily="34" charset="0"/>
              </a:rPr>
              <a:t>analyzes</a:t>
            </a:r>
            <a:r>
              <a:rPr lang="en-IN" sz="1800" dirty="0">
                <a:latin typeface="Arial" panose="020B0604020202020204" pitchFamily="34" charset="0"/>
                <a:cs typeface="Arial" panose="020B0604020202020204" pitchFamily="34" charset="0"/>
              </a:rPr>
              <a:t> the inputs and generates a structured, day-wise travel itinerary.</a:t>
            </a:r>
          </a:p>
          <a:p>
            <a:r>
              <a:rPr lang="en-IN" sz="1800" dirty="0">
                <a:latin typeface="Arial" panose="020B0604020202020204" pitchFamily="34" charset="0"/>
                <a:cs typeface="Arial" panose="020B0604020202020204" pitchFamily="34" charset="0"/>
              </a:rPr>
              <a:t>Location names from the itinerary are extracted and converted into geographic coordinates using geocoding services.</a:t>
            </a:r>
          </a:p>
          <a:p>
            <a:r>
              <a:rPr lang="en-IN" sz="1800" dirty="0">
                <a:latin typeface="Arial" panose="020B0604020202020204" pitchFamily="34" charset="0"/>
                <a:cs typeface="Arial" panose="020B0604020202020204" pitchFamily="34" charset="0"/>
              </a:rPr>
              <a:t>Routing algorithms calculate optimal travel paths and distances between locations.</a:t>
            </a:r>
          </a:p>
          <a:p>
            <a:r>
              <a:rPr lang="en-IN" sz="1800" dirty="0">
                <a:latin typeface="Arial" panose="020B0604020202020204" pitchFamily="34" charset="0"/>
                <a:cs typeface="Arial" panose="020B0604020202020204" pitchFamily="34" charset="0"/>
              </a:rPr>
              <a:t>Interactive maps with routes and markers are generated using mapping libraries.</a:t>
            </a:r>
          </a:p>
          <a:p>
            <a:r>
              <a:rPr lang="en-IN" sz="1800" dirty="0">
                <a:latin typeface="Arial" panose="020B0604020202020204" pitchFamily="34" charset="0"/>
                <a:cs typeface="Arial" panose="020B0604020202020204" pitchFamily="34" charset="0"/>
              </a:rPr>
              <a:t>The final itinerary, maps, and budget breakdown are displayed to the user.</a:t>
            </a:r>
          </a:p>
          <a:p>
            <a:r>
              <a:rPr lang="en-IN" sz="1800" dirty="0">
                <a:latin typeface="Arial" panose="020B0604020202020204" pitchFamily="34" charset="0"/>
                <a:cs typeface="Arial" panose="020B0604020202020204" pitchFamily="34" charset="0"/>
              </a:rPr>
              <a:t>System performance is observed based on budget accuracy, response speed, and output relevance.</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28E-B033-C97B-23AF-A04C8818D465}"/>
              </a:ext>
            </a:extLst>
          </p:cNvPr>
          <p:cNvSpPr>
            <a:spLocks noGrp="1"/>
          </p:cNvSpPr>
          <p:nvPr>
            <p:ph type="title"/>
          </p:nvPr>
        </p:nvSpPr>
        <p:spPr/>
        <p:txBody>
          <a:bodyPr>
            <a:normAutofit/>
          </a:bodyPr>
          <a:lstStyle/>
          <a:p>
            <a:r>
              <a:rPr lang="en-US" sz="3600" b="1">
                <a:solidFill>
                  <a:schemeClr val="bg2">
                    <a:lumMod val="49000"/>
                  </a:schemeClr>
                </a:solidFill>
                <a:latin typeface="Arial"/>
                <a:ea typeface="+mj-lt"/>
                <a:cs typeface="+mj-lt"/>
              </a:rPr>
              <a:t>TOOLS &amp; TECHNOLOGIES</a:t>
            </a:r>
            <a:endParaRPr lang="en-US" sz="3600" b="1">
              <a:solidFill>
                <a:schemeClr val="bg2">
                  <a:lumMod val="49000"/>
                </a:schemeClr>
              </a:solidFill>
              <a:latin typeface="Arial"/>
              <a:cs typeface="Arial"/>
            </a:endParaRPr>
          </a:p>
        </p:txBody>
      </p:sp>
      <p:sp>
        <p:nvSpPr>
          <p:cNvPr id="3" name="Content Placeholder 2">
            <a:extLst>
              <a:ext uri="{FF2B5EF4-FFF2-40B4-BE49-F238E27FC236}">
                <a16:creationId xmlns:a16="http://schemas.microsoft.com/office/drawing/2014/main" id="{71330DBC-A08F-63BB-E7F2-92A0AD805861}"/>
              </a:ext>
            </a:extLst>
          </p:cNvPr>
          <p:cNvSpPr>
            <a:spLocks noGrp="1"/>
          </p:cNvSpPr>
          <p:nvPr>
            <p:ph idx="1"/>
          </p:nvPr>
        </p:nvSpPr>
        <p:spPr>
          <a:xfrm>
            <a:off x="789661" y="1830925"/>
            <a:ext cx="10435704" cy="5145038"/>
          </a:xfrm>
        </p:spPr>
        <p:txBody>
          <a:bodyPr vert="horz" lIns="91440" tIns="45720" rIns="91440" bIns="45720" rtlCol="0" anchor="ctr">
            <a:noAutofit/>
          </a:bodyPr>
          <a:lstStyle/>
          <a:p>
            <a:pPr lvl="0" eaLnBrk="0" fontAlgn="base" hangingPunct="0">
              <a:lnSpc>
                <a:spcPct val="150000"/>
              </a:lnSpc>
              <a:spcBef>
                <a:spcPct val="0"/>
              </a:spcBef>
              <a:spcAft>
                <a:spcPct val="0"/>
              </a:spcAft>
            </a:pPr>
            <a:r>
              <a:rPr lang="en-US" altLang="en-US" b="1" dirty="0">
                <a:latin typeface="Arial" panose="020B0604020202020204" pitchFamily="34" charset="0"/>
              </a:rPr>
              <a:t> Programming Language:</a:t>
            </a:r>
            <a:r>
              <a:rPr lang="en-US" altLang="en-US" dirty="0">
                <a:latin typeface="Arial" panose="020B0604020202020204" pitchFamily="34" charset="0"/>
              </a:rPr>
              <a:t> Python</a:t>
            </a:r>
          </a:p>
          <a:p>
            <a:pPr lvl="0" eaLnBrk="0" fontAlgn="base" hangingPunct="0">
              <a:lnSpc>
                <a:spcPct val="150000"/>
              </a:lnSpc>
              <a:spcBef>
                <a:spcPct val="0"/>
              </a:spcBef>
              <a:spcAft>
                <a:spcPct val="0"/>
              </a:spcAft>
            </a:pPr>
            <a:r>
              <a:rPr lang="en-US" altLang="en-US" b="1" dirty="0">
                <a:latin typeface="Arial" panose="020B0604020202020204" pitchFamily="34" charset="0"/>
              </a:rPr>
              <a:t> Frontend Framework:</a:t>
            </a:r>
            <a:r>
              <a:rPr lang="en-US" altLang="en-US" dirty="0">
                <a:latin typeface="Arial" panose="020B0604020202020204" pitchFamily="34" charset="0"/>
              </a:rPr>
              <a:t> </a:t>
            </a:r>
            <a:r>
              <a:rPr lang="en-US" altLang="en-US" dirty="0" err="1">
                <a:latin typeface="Arial" panose="020B0604020202020204" pitchFamily="34" charset="0"/>
              </a:rPr>
              <a:t>Streamlit</a:t>
            </a:r>
            <a:endParaRPr lang="en-US" altLang="en-US" dirty="0">
              <a:latin typeface="Arial" panose="020B0604020202020204" pitchFamily="34" charset="0"/>
            </a:endParaRPr>
          </a:p>
          <a:p>
            <a:pPr lvl="0" eaLnBrk="0" fontAlgn="base" hangingPunct="0">
              <a:lnSpc>
                <a:spcPct val="150000"/>
              </a:lnSpc>
              <a:spcBef>
                <a:spcPct val="0"/>
              </a:spcBef>
              <a:spcAft>
                <a:spcPct val="0"/>
              </a:spcAft>
            </a:pPr>
            <a:r>
              <a:rPr lang="en-US" altLang="en-US" b="1" dirty="0">
                <a:latin typeface="Arial" panose="020B0604020202020204" pitchFamily="34" charset="0"/>
              </a:rPr>
              <a:t> AI Model:</a:t>
            </a:r>
            <a:r>
              <a:rPr lang="en-US" altLang="en-US" dirty="0">
                <a:latin typeface="Arial" panose="020B0604020202020204" pitchFamily="34" charset="0"/>
              </a:rPr>
              <a:t> Llama-3 (via </a:t>
            </a:r>
            <a:r>
              <a:rPr lang="en-US" altLang="en-US" dirty="0" err="1">
                <a:latin typeface="Arial" panose="020B0604020202020204" pitchFamily="34" charset="0"/>
              </a:rPr>
              <a:t>Groq</a:t>
            </a:r>
            <a:r>
              <a:rPr lang="en-US" altLang="en-US" dirty="0">
                <a:latin typeface="Arial" panose="020B0604020202020204" pitchFamily="34" charset="0"/>
              </a:rPr>
              <a:t> Cloud API)</a:t>
            </a:r>
          </a:p>
          <a:p>
            <a:pPr lvl="0" eaLnBrk="0" fontAlgn="base" hangingPunct="0">
              <a:lnSpc>
                <a:spcPct val="150000"/>
              </a:lnSpc>
              <a:spcBef>
                <a:spcPct val="0"/>
              </a:spcBef>
              <a:spcAft>
                <a:spcPct val="0"/>
              </a:spcAft>
            </a:pPr>
            <a:r>
              <a:rPr lang="en-US" altLang="en-US" b="1" dirty="0">
                <a:latin typeface="Arial" panose="020B0604020202020204" pitchFamily="34" charset="0"/>
              </a:rPr>
              <a:t> Mapping Tools:</a:t>
            </a:r>
            <a:r>
              <a:rPr lang="en-US" altLang="en-US" dirty="0">
                <a:latin typeface="Arial" panose="020B0604020202020204" pitchFamily="34" charset="0"/>
              </a:rPr>
              <a:t> Folium, Leaflet.js</a:t>
            </a:r>
          </a:p>
          <a:p>
            <a:pPr lvl="0" eaLnBrk="0" fontAlgn="base" hangingPunct="0">
              <a:lnSpc>
                <a:spcPct val="150000"/>
              </a:lnSpc>
              <a:spcBef>
                <a:spcPct val="0"/>
              </a:spcBef>
              <a:spcAft>
                <a:spcPct val="0"/>
              </a:spcAft>
            </a:pPr>
            <a:r>
              <a:rPr lang="en-US" altLang="en-US" b="1" dirty="0">
                <a:latin typeface="Arial" panose="020B0604020202020204" pitchFamily="34" charset="0"/>
              </a:rPr>
              <a:t> Routing Engine:</a:t>
            </a:r>
            <a:r>
              <a:rPr lang="en-US" altLang="en-US" dirty="0">
                <a:latin typeface="Arial" panose="020B0604020202020204" pitchFamily="34" charset="0"/>
              </a:rPr>
              <a:t> OSRM</a:t>
            </a:r>
          </a:p>
          <a:p>
            <a:pPr lvl="0" eaLnBrk="0" fontAlgn="base" hangingPunct="0">
              <a:lnSpc>
                <a:spcPct val="150000"/>
              </a:lnSpc>
              <a:spcBef>
                <a:spcPct val="0"/>
              </a:spcBef>
              <a:spcAft>
                <a:spcPct val="0"/>
              </a:spcAft>
            </a:pPr>
            <a:r>
              <a:rPr lang="en-US" altLang="en-US" b="1" dirty="0">
                <a:latin typeface="Arial" panose="020B0604020202020204" pitchFamily="34" charset="0"/>
              </a:rPr>
              <a:t> Geocoding:</a:t>
            </a:r>
            <a:r>
              <a:rPr lang="en-US" altLang="en-US" dirty="0">
                <a:latin typeface="Arial" panose="020B0604020202020204" pitchFamily="34" charset="0"/>
              </a:rPr>
              <a:t> </a:t>
            </a:r>
            <a:r>
              <a:rPr lang="en-US" altLang="en-US" dirty="0" err="1">
                <a:latin typeface="Arial" panose="020B0604020202020204" pitchFamily="34" charset="0"/>
              </a:rPr>
              <a:t>Nominatim</a:t>
            </a:r>
            <a:endParaRPr lang="en-US" altLang="en-US" dirty="0">
              <a:latin typeface="Arial" panose="020B0604020202020204" pitchFamily="34" charset="0"/>
            </a:endParaRPr>
          </a:p>
          <a:p>
            <a:pPr lvl="0" eaLnBrk="0" fontAlgn="base" hangingPunct="0">
              <a:lnSpc>
                <a:spcPct val="150000"/>
              </a:lnSpc>
              <a:spcBef>
                <a:spcPct val="0"/>
              </a:spcBef>
              <a:spcAft>
                <a:spcPct val="0"/>
              </a:spcAft>
            </a:pPr>
            <a:r>
              <a:rPr lang="en-US" altLang="en-US" b="1" dirty="0">
                <a:latin typeface="Arial" panose="020B0604020202020204" pitchFamily="34" charset="0"/>
              </a:rPr>
              <a:t> Data Handling:</a:t>
            </a:r>
            <a:r>
              <a:rPr lang="en-US" altLang="en-US" dirty="0">
                <a:latin typeface="Arial" panose="020B0604020202020204" pitchFamily="34" charset="0"/>
              </a:rPr>
              <a:t> Pandas, JSON</a:t>
            </a:r>
          </a:p>
          <a:p>
            <a:pPr lvl="0" eaLnBrk="0" fontAlgn="base" hangingPunct="0">
              <a:lnSpc>
                <a:spcPct val="150000"/>
              </a:lnSpc>
              <a:spcBef>
                <a:spcPct val="0"/>
              </a:spcBef>
              <a:spcAft>
                <a:spcPct val="0"/>
              </a:spcAft>
            </a:pPr>
            <a:r>
              <a:rPr lang="en-US" altLang="en-US" b="1" dirty="0">
                <a:latin typeface="Arial" panose="020B0604020202020204" pitchFamily="34" charset="0"/>
              </a:rPr>
              <a:t> Version Control:</a:t>
            </a:r>
            <a:r>
              <a:rPr lang="en-US" altLang="en-US" dirty="0">
                <a:latin typeface="Arial" panose="020B0604020202020204" pitchFamily="34" charset="0"/>
              </a:rPr>
              <a:t> Git &amp; GitHub</a:t>
            </a:r>
          </a:p>
          <a:p>
            <a:pPr lvl="0" eaLnBrk="0" fontAlgn="base" hangingPunct="0">
              <a:lnSpc>
                <a:spcPct val="150000"/>
              </a:lnSpc>
              <a:spcBef>
                <a:spcPct val="0"/>
              </a:spcBef>
              <a:spcAft>
                <a:spcPct val="0"/>
              </a:spcAft>
            </a:pPr>
            <a:r>
              <a:rPr lang="en-US" altLang="en-US" b="1" dirty="0">
                <a:latin typeface="Arial" panose="020B0604020202020204" pitchFamily="34" charset="0"/>
              </a:rPr>
              <a:t> Deployment:</a:t>
            </a:r>
            <a:r>
              <a:rPr lang="en-US" altLang="en-US" dirty="0">
                <a:latin typeface="Arial" panose="020B0604020202020204" pitchFamily="34" charset="0"/>
              </a:rPr>
              <a:t> </a:t>
            </a:r>
            <a:r>
              <a:rPr lang="en-US" altLang="en-US" dirty="0" err="1">
                <a:latin typeface="Arial" panose="020B0604020202020204" pitchFamily="34" charset="0"/>
              </a:rPr>
              <a:t>Streamlit</a:t>
            </a:r>
            <a:r>
              <a:rPr lang="en-US" altLang="en-US" dirty="0">
                <a:latin typeface="Arial" panose="020B0604020202020204" pitchFamily="34" charset="0"/>
              </a:rPr>
              <a:t> Community Cloud / Local Hosting</a:t>
            </a:r>
          </a:p>
          <a:p>
            <a:pPr>
              <a:lnSpc>
                <a:spcPct val="150000"/>
              </a:lnSpc>
            </a:pPr>
            <a:endParaRPr lang="en-GB" dirty="0">
              <a:highlight>
                <a:srgbClr val="FFFFFF"/>
              </a:highlight>
            </a:endParaRPr>
          </a:p>
          <a:p>
            <a:pPr>
              <a:lnSpc>
                <a:spcPct val="150000"/>
              </a:lnSpc>
            </a:pPr>
            <a:endParaRPr lang="en-GB" dirty="0">
              <a:solidFill>
                <a:schemeClr val="tx1"/>
              </a:solidFill>
              <a:highlight>
                <a:srgbClr val="FFFFFF"/>
              </a:highlight>
            </a:endParaRPr>
          </a:p>
        </p:txBody>
      </p:sp>
      <p:sp>
        <p:nvSpPr>
          <p:cNvPr id="7" name="Content Placeholder 3">
            <a:extLst>
              <a:ext uri="{FF2B5EF4-FFF2-40B4-BE49-F238E27FC236}">
                <a16:creationId xmlns:a16="http://schemas.microsoft.com/office/drawing/2014/main" id="{80DB041B-0C30-FB7D-4547-509ACC1381C1}"/>
              </a:ext>
            </a:extLst>
          </p:cNvPr>
          <p:cNvSpPr txBox="1">
            <a:spLocks/>
          </p:cNvSpPr>
          <p:nvPr/>
        </p:nvSpPr>
        <p:spPr>
          <a:xfrm>
            <a:off x="711074" y="1719016"/>
            <a:ext cx="10691265" cy="4794745"/>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endParaRPr lang="en-US" dirty="0">
              <a:latin typeface="Calisto MT"/>
              <a:ea typeface="+mn-lt"/>
              <a:cs typeface="+mn-lt"/>
            </a:endParaRPr>
          </a:p>
          <a:p>
            <a:pPr>
              <a:buFont typeface="Arial"/>
              <a:buChar char="•"/>
            </a:pPr>
            <a:endParaRPr lang="en-US" sz="1800" dirty="0">
              <a:latin typeface="Calisto MT"/>
              <a:ea typeface="+mn-lt"/>
              <a:cs typeface="+mn-lt"/>
            </a:endParaRPr>
          </a:p>
        </p:txBody>
      </p:sp>
      <p:sp>
        <p:nvSpPr>
          <p:cNvPr id="8" name="Rectangle 4">
            <a:extLst>
              <a:ext uri="{FF2B5EF4-FFF2-40B4-BE49-F238E27FC236}">
                <a16:creationId xmlns:a16="http://schemas.microsoft.com/office/drawing/2014/main" id="{1DAF7BEF-F9FE-3270-E12A-52445670D6A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40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DE145-FED1-87FC-9F61-56F298E0A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35E91-CCB8-AA63-4810-FACBA4EC47C5}"/>
              </a:ext>
            </a:extLst>
          </p:cNvPr>
          <p:cNvSpPr>
            <a:spLocks noGrp="1"/>
          </p:cNvSpPr>
          <p:nvPr>
            <p:ph type="title"/>
          </p:nvPr>
        </p:nvSpPr>
        <p:spPr/>
        <p:txBody>
          <a:bodyPr>
            <a:normAutofit/>
          </a:bodyPr>
          <a:lstStyle/>
          <a:p>
            <a:r>
              <a:rPr lang="en-US" sz="3600" b="1">
                <a:solidFill>
                  <a:schemeClr val="bg2">
                    <a:lumMod val="49000"/>
                  </a:schemeClr>
                </a:solidFill>
                <a:latin typeface="Arial"/>
                <a:ea typeface="+mj-lt"/>
                <a:cs typeface="+mj-lt"/>
              </a:rPr>
              <a:t>APPLICATION STRUCTURE</a:t>
            </a:r>
            <a:endParaRPr lang="en-US" sz="3600" b="1">
              <a:solidFill>
                <a:schemeClr val="bg2">
                  <a:lumMod val="49000"/>
                </a:schemeClr>
              </a:solidFill>
              <a:latin typeface="Arial"/>
              <a:cs typeface="Arial"/>
            </a:endParaRPr>
          </a:p>
        </p:txBody>
      </p:sp>
      <p:pic>
        <p:nvPicPr>
          <p:cNvPr id="3" name="Picture 2">
            <a:extLst>
              <a:ext uri="{FF2B5EF4-FFF2-40B4-BE49-F238E27FC236}">
                <a16:creationId xmlns:a16="http://schemas.microsoft.com/office/drawing/2014/main" id="{4AA02F2C-F760-BC91-45C2-6D20EA3F93AD}"/>
              </a:ext>
            </a:extLst>
          </p:cNvPr>
          <p:cNvPicPr>
            <a:picLocks noChangeAspect="1"/>
          </p:cNvPicPr>
          <p:nvPr/>
        </p:nvPicPr>
        <p:blipFill>
          <a:blip r:embed="rId2"/>
          <a:srcRect/>
          <a:stretch/>
        </p:blipFill>
        <p:spPr>
          <a:xfrm>
            <a:off x="794817" y="1607611"/>
            <a:ext cx="10502900" cy="4406945"/>
          </a:xfrm>
          <a:prstGeom prst="rect">
            <a:avLst/>
          </a:prstGeom>
        </p:spPr>
      </p:pic>
    </p:spTree>
    <p:extLst>
      <p:ext uri="{BB962C8B-B14F-4D97-AF65-F5344CB8AC3E}">
        <p14:creationId xmlns:p14="http://schemas.microsoft.com/office/powerpoint/2010/main" val="363800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bg2">
                    <a:lumMod val="49000"/>
                  </a:schemeClr>
                </a:solidFill>
                <a:latin typeface="Arial"/>
                <a:ea typeface="+mj-lt"/>
                <a:cs typeface="Arial"/>
              </a:rPr>
              <a:t>SYSTEM ARCHITECTURE &amp; Deployment</a:t>
            </a:r>
            <a:endParaRPr lang="en-US">
              <a:solidFill>
                <a:schemeClr val="bg2">
                  <a:lumMod val="49000"/>
                </a:schemeClr>
              </a:solidFill>
            </a:endParaRPr>
          </a:p>
        </p:txBody>
      </p:sp>
      <p:sp>
        <p:nvSpPr>
          <p:cNvPr id="3" name="Rectangle 1">
            <a:extLst>
              <a:ext uri="{FF2B5EF4-FFF2-40B4-BE49-F238E27FC236}">
                <a16:creationId xmlns:a16="http://schemas.microsoft.com/office/drawing/2014/main" id="{36B1088C-89EA-3F94-B807-2B09819E8AD8}"/>
              </a:ext>
            </a:extLst>
          </p:cNvPr>
          <p:cNvSpPr>
            <a:spLocks noGrp="1" noChangeArrowheads="1"/>
          </p:cNvSpPr>
          <p:nvPr>
            <p:ph idx="1"/>
          </p:nvPr>
        </p:nvSpPr>
        <p:spPr bwMode="auto">
          <a:xfrm>
            <a:off x="581192" y="3315522"/>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E835F7C-F87D-E1FA-E692-2BC976161CEB}"/>
              </a:ext>
            </a:extLst>
          </p:cNvPr>
          <p:cNvPicPr>
            <a:picLocks noChangeAspect="1"/>
          </p:cNvPicPr>
          <p:nvPr/>
        </p:nvPicPr>
        <p:blipFill>
          <a:blip r:embed="rId2"/>
          <a:srcRect t="1578" b="20923"/>
          <a:stretch>
            <a:fillRect/>
          </a:stretch>
        </p:blipFill>
        <p:spPr>
          <a:xfrm>
            <a:off x="1116550" y="1607611"/>
            <a:ext cx="9859433" cy="4491567"/>
          </a:xfrm>
          <a:prstGeom prst="rect">
            <a:avLst/>
          </a:prstGeom>
        </p:spPr>
      </p:pic>
    </p:spTree>
    <p:extLst>
      <p:ext uri="{BB962C8B-B14F-4D97-AF65-F5344CB8AC3E}">
        <p14:creationId xmlns:p14="http://schemas.microsoft.com/office/powerpoint/2010/main" val="41545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F9C4E-F9A6-3995-4CBF-E1CDA64C41F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DB0E8B7-01B2-0007-0857-D6A9976192E4}"/>
              </a:ext>
            </a:extLst>
          </p:cNvPr>
          <p:cNvSpPr>
            <a:spLocks noGrp="1"/>
          </p:cNvSpPr>
          <p:nvPr>
            <p:ph idx="1"/>
          </p:nvPr>
        </p:nvSpPr>
        <p:spPr>
          <a:xfrm>
            <a:off x="491868" y="1534722"/>
            <a:ext cx="10900032" cy="4199759"/>
          </a:xfrm>
        </p:spPr>
        <p:txBody>
          <a:bodyPr vert="horz" lIns="91440" tIns="45720" rIns="91440" bIns="45720" rtlCol="0" anchor="t">
            <a:noAutofit/>
          </a:bodyPr>
          <a:lstStyle/>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Automates complete travel planning</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Strict budget adherence using zero-based budgeting</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Personalized itineraries based on interests</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Integrated AI and map visualization</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Reduces manual effort and planning time</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Student-friendly and easy-to-use interface</a:t>
            </a:r>
          </a:p>
          <a:p>
            <a:pPr marL="0" lvl="0" indent="0" eaLnBrk="0" fontAlgn="base" hangingPunct="0">
              <a:lnSpc>
                <a:spcPct val="150000"/>
              </a:lnSpc>
              <a:spcBef>
                <a:spcPct val="0"/>
              </a:spcBef>
              <a:spcAft>
                <a:spcPct val="0"/>
              </a:spcAft>
              <a:buFontTx/>
              <a:buChar char="•"/>
            </a:pPr>
            <a:r>
              <a:rPr lang="en-US" altLang="en-US" sz="2800" dirty="0">
                <a:latin typeface="Arial" panose="020B0604020202020204" pitchFamily="34" charset="0"/>
              </a:rPr>
              <a:t> Scalable for future features</a:t>
            </a:r>
          </a:p>
        </p:txBody>
      </p:sp>
      <p:sp>
        <p:nvSpPr>
          <p:cNvPr id="8" name="Title 7">
            <a:extLst>
              <a:ext uri="{FF2B5EF4-FFF2-40B4-BE49-F238E27FC236}">
                <a16:creationId xmlns:a16="http://schemas.microsoft.com/office/drawing/2014/main" id="{10666B82-BE67-E9A4-50AC-486F48F93622}"/>
              </a:ext>
            </a:extLst>
          </p:cNvPr>
          <p:cNvSpPr>
            <a:spLocks noGrp="1"/>
          </p:cNvSpPr>
          <p:nvPr>
            <p:ph type="title"/>
          </p:nvPr>
        </p:nvSpPr>
        <p:spPr>
          <a:xfrm>
            <a:off x="700635" y="922096"/>
            <a:ext cx="10691265" cy="711971"/>
          </a:xfrm>
        </p:spPr>
        <p:txBody>
          <a:bodyPr>
            <a:normAutofit/>
          </a:bodyPr>
          <a:lstStyle/>
          <a:p>
            <a:r>
              <a:rPr lang="en-US" b="1" dirty="0">
                <a:solidFill>
                  <a:schemeClr val="bg2">
                    <a:lumMod val="49000"/>
                  </a:schemeClr>
                </a:solidFill>
                <a:latin typeface="Arial"/>
                <a:cs typeface="Arial"/>
              </a:rPr>
              <a:t>Advantages</a:t>
            </a:r>
            <a:endParaRPr lang="en-US" dirty="0"/>
          </a:p>
        </p:txBody>
      </p:sp>
    </p:spTree>
    <p:extLst>
      <p:ext uri="{BB962C8B-B14F-4D97-AF65-F5344CB8AC3E}">
        <p14:creationId xmlns:p14="http://schemas.microsoft.com/office/powerpoint/2010/main" val="2592781797"/>
      </p:ext>
    </p:extLst>
  </p:cSld>
  <p:clrMapOvr>
    <a:masterClrMapping/>
  </p:clrMapOvr>
</p:sld>
</file>

<file path=ppt/theme/theme1.xml><?xml version="1.0" encoding="utf-8"?>
<a:theme xmlns:a="http://schemas.openxmlformats.org/drawingml/2006/main"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hronicleVTI">
      <a:majorFont>
        <a:latin typeface="Univers Condensed"/>
        <a:ea typeface=""/>
        <a:cs typeface=""/>
      </a:majorFont>
      <a:minorFont>
        <a:latin typeface="Calisto MT" panose="02040603050505030304"/>
        <a:ea typeface=""/>
        <a:cs typeface=""/>
      </a:minorFont>
    </a:fontScheme>
    <a:fmtScheme name="Chronicl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34FD3B1-53CD-4A5C-943C-C44DFF248C3E}" vid="{19A790DA-2E4D-4134-98A6-7DECB1A1B8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98</TotalTime>
  <Words>832</Words>
  <Application>Microsoft Office PowerPoint</Application>
  <PresentationFormat>Widescreen</PresentationFormat>
  <Paragraphs>101</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Calisto MT</vt:lpstr>
      <vt:lpstr>Univers Condensed</vt:lpstr>
      <vt:lpstr>ChronicleVTI</vt:lpstr>
      <vt:lpstr>Handwritten Digit Recognition  AI/ML Internship Project – Edunet Foundation </vt:lpstr>
      <vt:lpstr>OUTLINE</vt:lpstr>
      <vt:lpstr>Problem Statement</vt:lpstr>
      <vt:lpstr>Proposed Solution</vt:lpstr>
      <vt:lpstr>System  Approach</vt:lpstr>
      <vt:lpstr>TOOLS &amp; TECHNOLOGIES</vt:lpstr>
      <vt:lpstr>APPLICATION STRUCTURE</vt:lpstr>
      <vt:lpstr>SYSTEM ARCHITECTURE &amp; Deployment</vt:lpstr>
      <vt:lpstr>Advantages</vt:lpstr>
      <vt:lpstr>RESULTS</vt:lpstr>
      <vt:lpstr>PowerPoint Presentation</vt:lpstr>
      <vt:lpstr>PowerPoint Presentation</vt:lpstr>
      <vt:lpstr>PowerPoint Presentation</vt:lpstr>
      <vt:lpstr>Conclusion</vt:lpstr>
      <vt:lpstr>FUture scope</vt:lpstr>
      <vt:lpstr>references</vt:lpstr>
      <vt:lpstr>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Manav_ Panchal</cp:lastModifiedBy>
  <cp:revision>10</cp:revision>
  <dcterms:created xsi:type="dcterms:W3CDTF">2021-05-26T16:50:10Z</dcterms:created>
  <dcterms:modified xsi:type="dcterms:W3CDTF">2026-01-16T16:10:55Z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